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Lst>
  <p:sldSz cx="29260800" cy="36576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1594" y="-62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tif>
</file>

<file path=ppt/media/image2.png>
</file>

<file path=ppt/media/image3.pn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997560" y="5294880"/>
            <a:ext cx="27265320" cy="14596200"/>
          </a:xfrm>
          <a:prstGeom prst="rect">
            <a:avLst/>
          </a:prstGeom>
        </p:spPr>
        <p:txBody>
          <a:bodyPr lIns="0" tIns="0" rIns="0" bIns="0" anchor="ctr">
            <a:spAutoFit/>
          </a:bodyPr>
          <a:lstStyle/>
          <a:p>
            <a:endParaRPr lang="en-US" sz="1400" b="0" strike="noStrike" spc="-1">
              <a:solidFill>
                <a:srgbClr val="000000"/>
              </a:solidFill>
              <a:latin typeface="Arial"/>
            </a:endParaRPr>
          </a:p>
        </p:txBody>
      </p:sp>
      <p:sp>
        <p:nvSpPr>
          <p:cNvPr id="24" name="PlaceHolder 2"/>
          <p:cNvSpPr>
            <a:spLocks noGrp="1"/>
          </p:cNvSpPr>
          <p:nvPr>
            <p:ph type="body"/>
          </p:nvPr>
        </p:nvSpPr>
        <p:spPr>
          <a:xfrm>
            <a:off x="1463040" y="8558640"/>
            <a:ext cx="2633436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5" name="PlaceHolder 3"/>
          <p:cNvSpPr>
            <a:spLocks noGrp="1"/>
          </p:cNvSpPr>
          <p:nvPr>
            <p:ph type="body"/>
          </p:nvPr>
        </p:nvSpPr>
        <p:spPr>
          <a:xfrm>
            <a:off x="1463040" y="19638720"/>
            <a:ext cx="26334360" cy="101185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97560" y="5294880"/>
            <a:ext cx="27265320" cy="14596200"/>
          </a:xfrm>
          <a:prstGeom prst="rect">
            <a:avLst/>
          </a:prstGeom>
        </p:spPr>
        <p:txBody>
          <a:bodyPr lIns="0" tIns="0" rIns="0" bIns="0" anchor="ctr">
            <a:spAutoFit/>
          </a:bodyPr>
          <a:lstStyle/>
          <a:p>
            <a:endParaRPr lang="en-US" sz="1400" b="0" strike="noStrike" spc="-1">
              <a:solidFill>
                <a:srgbClr val="000000"/>
              </a:solidFill>
              <a:latin typeface="Arial"/>
            </a:endParaRPr>
          </a:p>
        </p:txBody>
      </p:sp>
      <p:sp>
        <p:nvSpPr>
          <p:cNvPr id="27" name="PlaceHolder 2"/>
          <p:cNvSpPr>
            <a:spLocks noGrp="1"/>
          </p:cNvSpPr>
          <p:nvPr>
            <p:ph type="body"/>
          </p:nvPr>
        </p:nvSpPr>
        <p:spPr>
          <a:xfrm>
            <a:off x="1463040" y="8558640"/>
            <a:ext cx="1285092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8" name="PlaceHolder 3"/>
          <p:cNvSpPr>
            <a:spLocks noGrp="1"/>
          </p:cNvSpPr>
          <p:nvPr>
            <p:ph type="body"/>
          </p:nvPr>
        </p:nvSpPr>
        <p:spPr>
          <a:xfrm>
            <a:off x="14956920" y="8558640"/>
            <a:ext cx="1285092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9" name="PlaceHolder 4"/>
          <p:cNvSpPr>
            <a:spLocks noGrp="1"/>
          </p:cNvSpPr>
          <p:nvPr>
            <p:ph type="body"/>
          </p:nvPr>
        </p:nvSpPr>
        <p:spPr>
          <a:xfrm>
            <a:off x="1463040" y="19638720"/>
            <a:ext cx="1285092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0" name="PlaceHolder 5"/>
          <p:cNvSpPr>
            <a:spLocks noGrp="1"/>
          </p:cNvSpPr>
          <p:nvPr>
            <p:ph type="body"/>
          </p:nvPr>
        </p:nvSpPr>
        <p:spPr>
          <a:xfrm>
            <a:off x="14956920" y="19638720"/>
            <a:ext cx="12850920" cy="101185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997560" y="5294880"/>
            <a:ext cx="27265320" cy="14596200"/>
          </a:xfrm>
          <a:prstGeom prst="rect">
            <a:avLst/>
          </a:prstGeom>
        </p:spPr>
        <p:txBody>
          <a:bodyPr lIns="0" tIns="0" rIns="0" bIns="0" anchor="ctr">
            <a:spAutoFit/>
          </a:bodyPr>
          <a:lstStyle/>
          <a:p>
            <a:endParaRPr lang="en-US" sz="1400" b="0" strike="noStrike" spc="-1">
              <a:solidFill>
                <a:srgbClr val="000000"/>
              </a:solidFill>
              <a:latin typeface="Arial"/>
            </a:endParaRPr>
          </a:p>
        </p:txBody>
      </p:sp>
      <p:sp>
        <p:nvSpPr>
          <p:cNvPr id="32" name="PlaceHolder 2"/>
          <p:cNvSpPr>
            <a:spLocks noGrp="1"/>
          </p:cNvSpPr>
          <p:nvPr>
            <p:ph type="body"/>
          </p:nvPr>
        </p:nvSpPr>
        <p:spPr>
          <a:xfrm>
            <a:off x="1463040" y="8558640"/>
            <a:ext cx="847944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3" name="PlaceHolder 3"/>
          <p:cNvSpPr>
            <a:spLocks noGrp="1"/>
          </p:cNvSpPr>
          <p:nvPr>
            <p:ph type="body"/>
          </p:nvPr>
        </p:nvSpPr>
        <p:spPr>
          <a:xfrm>
            <a:off x="10366920" y="8558640"/>
            <a:ext cx="847944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4" name="PlaceHolder 4"/>
          <p:cNvSpPr>
            <a:spLocks noGrp="1"/>
          </p:cNvSpPr>
          <p:nvPr>
            <p:ph type="body"/>
          </p:nvPr>
        </p:nvSpPr>
        <p:spPr>
          <a:xfrm>
            <a:off x="19270800" y="8558640"/>
            <a:ext cx="847944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5" name="PlaceHolder 5"/>
          <p:cNvSpPr>
            <a:spLocks noGrp="1"/>
          </p:cNvSpPr>
          <p:nvPr>
            <p:ph type="body"/>
          </p:nvPr>
        </p:nvSpPr>
        <p:spPr>
          <a:xfrm>
            <a:off x="1463040" y="19638720"/>
            <a:ext cx="847944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6" name="PlaceHolder 6"/>
          <p:cNvSpPr>
            <a:spLocks noGrp="1"/>
          </p:cNvSpPr>
          <p:nvPr>
            <p:ph type="body"/>
          </p:nvPr>
        </p:nvSpPr>
        <p:spPr>
          <a:xfrm>
            <a:off x="10366920" y="19638720"/>
            <a:ext cx="847944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7" name="PlaceHolder 7"/>
          <p:cNvSpPr>
            <a:spLocks noGrp="1"/>
          </p:cNvSpPr>
          <p:nvPr>
            <p:ph type="body"/>
          </p:nvPr>
        </p:nvSpPr>
        <p:spPr>
          <a:xfrm>
            <a:off x="19270800" y="19638720"/>
            <a:ext cx="8479440" cy="101185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997560" y="5294880"/>
            <a:ext cx="27265320" cy="14596200"/>
          </a:xfrm>
          <a:prstGeom prst="rect">
            <a:avLst/>
          </a:prstGeom>
        </p:spPr>
        <p:txBody>
          <a:bodyPr lIns="0" tIns="0" rIns="0" bIns="0" anchor="ctr">
            <a:spAutoFit/>
          </a:bodyPr>
          <a:lstStyle/>
          <a:p>
            <a:endParaRPr lang="en-US" sz="1400" b="0" strike="noStrike" spc="-1">
              <a:solidFill>
                <a:srgbClr val="000000"/>
              </a:solidFill>
              <a:latin typeface="Arial"/>
            </a:endParaRPr>
          </a:p>
        </p:txBody>
      </p:sp>
      <p:sp>
        <p:nvSpPr>
          <p:cNvPr id="3" name="PlaceHolder 2"/>
          <p:cNvSpPr>
            <a:spLocks noGrp="1"/>
          </p:cNvSpPr>
          <p:nvPr>
            <p:ph type="subTitle"/>
          </p:nvPr>
        </p:nvSpPr>
        <p:spPr>
          <a:xfrm>
            <a:off x="1463040" y="8558640"/>
            <a:ext cx="26334360" cy="2121336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997560" y="5294880"/>
            <a:ext cx="27265320" cy="14596200"/>
          </a:xfrm>
          <a:prstGeom prst="rect">
            <a:avLst/>
          </a:prstGeom>
        </p:spPr>
        <p:txBody>
          <a:bodyPr lIns="0" tIns="0" rIns="0" bIns="0" anchor="ctr">
            <a:spAutoFit/>
          </a:bodyPr>
          <a:lstStyle/>
          <a:p>
            <a:endParaRPr lang="en-US" sz="1400" b="0" strike="noStrike" spc="-1">
              <a:solidFill>
                <a:srgbClr val="000000"/>
              </a:solidFill>
              <a:latin typeface="Arial"/>
            </a:endParaRPr>
          </a:p>
        </p:txBody>
      </p:sp>
      <p:sp>
        <p:nvSpPr>
          <p:cNvPr id="5" name="PlaceHolder 2"/>
          <p:cNvSpPr>
            <a:spLocks noGrp="1"/>
          </p:cNvSpPr>
          <p:nvPr>
            <p:ph type="body"/>
          </p:nvPr>
        </p:nvSpPr>
        <p:spPr>
          <a:xfrm>
            <a:off x="1463040" y="8558640"/>
            <a:ext cx="26334360" cy="21213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997560" y="5294880"/>
            <a:ext cx="27265320" cy="14596200"/>
          </a:xfrm>
          <a:prstGeom prst="rect">
            <a:avLst/>
          </a:prstGeom>
        </p:spPr>
        <p:txBody>
          <a:bodyPr lIns="0" tIns="0" rIns="0" bIns="0" anchor="ctr">
            <a:spAutoFit/>
          </a:bodyPr>
          <a:lstStyle/>
          <a:p>
            <a:endParaRPr lang="en-US" sz="1400" b="0" strike="noStrike" spc="-1">
              <a:solidFill>
                <a:srgbClr val="000000"/>
              </a:solidFill>
              <a:latin typeface="Arial"/>
            </a:endParaRPr>
          </a:p>
        </p:txBody>
      </p:sp>
      <p:sp>
        <p:nvSpPr>
          <p:cNvPr id="7" name="PlaceHolder 2"/>
          <p:cNvSpPr>
            <a:spLocks noGrp="1"/>
          </p:cNvSpPr>
          <p:nvPr>
            <p:ph type="body"/>
          </p:nvPr>
        </p:nvSpPr>
        <p:spPr>
          <a:xfrm>
            <a:off x="1463040" y="8558640"/>
            <a:ext cx="12850920" cy="21213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 name="PlaceHolder 3"/>
          <p:cNvSpPr>
            <a:spLocks noGrp="1"/>
          </p:cNvSpPr>
          <p:nvPr>
            <p:ph type="body"/>
          </p:nvPr>
        </p:nvSpPr>
        <p:spPr>
          <a:xfrm>
            <a:off x="14956920" y="8558640"/>
            <a:ext cx="12850920" cy="212133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997560" y="5294880"/>
            <a:ext cx="27265320" cy="14596200"/>
          </a:xfrm>
          <a:prstGeom prst="rect">
            <a:avLst/>
          </a:prstGeom>
        </p:spPr>
        <p:txBody>
          <a:bodyPr lIns="0" tIns="0" rIns="0" bIns="0" anchor="ctr">
            <a:spAutoFit/>
          </a:bodyPr>
          <a:lstStyle/>
          <a:p>
            <a:endParaRPr lang="en-US" sz="1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997560" y="5294880"/>
            <a:ext cx="27265320" cy="67660560"/>
          </a:xfrm>
          <a:prstGeom prst="rect">
            <a:avLst/>
          </a:prstGeom>
        </p:spPr>
        <p:txBody>
          <a:bodyPr lIns="0" tIns="0" rIns="0" bIns="0" anchor="ctr">
            <a:sp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997560" y="5294880"/>
            <a:ext cx="27265320" cy="14596200"/>
          </a:xfrm>
          <a:prstGeom prst="rect">
            <a:avLst/>
          </a:prstGeom>
        </p:spPr>
        <p:txBody>
          <a:bodyPr lIns="0" tIns="0" rIns="0" bIns="0" anchor="ctr">
            <a:spAutoFit/>
          </a:bodyPr>
          <a:lstStyle/>
          <a:p>
            <a:endParaRPr lang="en-US" sz="1400" b="0" strike="noStrike" spc="-1">
              <a:solidFill>
                <a:srgbClr val="000000"/>
              </a:solidFill>
              <a:latin typeface="Arial"/>
            </a:endParaRPr>
          </a:p>
        </p:txBody>
      </p:sp>
      <p:sp>
        <p:nvSpPr>
          <p:cNvPr id="12" name="PlaceHolder 2"/>
          <p:cNvSpPr>
            <a:spLocks noGrp="1"/>
          </p:cNvSpPr>
          <p:nvPr>
            <p:ph type="body"/>
          </p:nvPr>
        </p:nvSpPr>
        <p:spPr>
          <a:xfrm>
            <a:off x="1463040" y="8558640"/>
            <a:ext cx="1285092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3" name="PlaceHolder 3"/>
          <p:cNvSpPr>
            <a:spLocks noGrp="1"/>
          </p:cNvSpPr>
          <p:nvPr>
            <p:ph type="body"/>
          </p:nvPr>
        </p:nvSpPr>
        <p:spPr>
          <a:xfrm>
            <a:off x="14956920" y="8558640"/>
            <a:ext cx="12850920" cy="21213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4" name="PlaceHolder 4"/>
          <p:cNvSpPr>
            <a:spLocks noGrp="1"/>
          </p:cNvSpPr>
          <p:nvPr>
            <p:ph type="body"/>
          </p:nvPr>
        </p:nvSpPr>
        <p:spPr>
          <a:xfrm>
            <a:off x="1463040" y="19638720"/>
            <a:ext cx="12850920" cy="101185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997560" y="5294880"/>
            <a:ext cx="27265320" cy="14596200"/>
          </a:xfrm>
          <a:prstGeom prst="rect">
            <a:avLst/>
          </a:prstGeom>
        </p:spPr>
        <p:txBody>
          <a:bodyPr lIns="0" tIns="0" rIns="0" bIns="0" anchor="ctr">
            <a:spAutoFit/>
          </a:bodyPr>
          <a:lstStyle/>
          <a:p>
            <a:endParaRPr lang="en-US" sz="1400" b="0" strike="noStrike" spc="-1">
              <a:solidFill>
                <a:srgbClr val="000000"/>
              </a:solidFill>
              <a:latin typeface="Arial"/>
            </a:endParaRPr>
          </a:p>
        </p:txBody>
      </p:sp>
      <p:sp>
        <p:nvSpPr>
          <p:cNvPr id="16" name="PlaceHolder 2"/>
          <p:cNvSpPr>
            <a:spLocks noGrp="1"/>
          </p:cNvSpPr>
          <p:nvPr>
            <p:ph type="body"/>
          </p:nvPr>
        </p:nvSpPr>
        <p:spPr>
          <a:xfrm>
            <a:off x="1463040" y="8558640"/>
            <a:ext cx="12850920" cy="212133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7" name="PlaceHolder 3"/>
          <p:cNvSpPr>
            <a:spLocks noGrp="1"/>
          </p:cNvSpPr>
          <p:nvPr>
            <p:ph type="body"/>
          </p:nvPr>
        </p:nvSpPr>
        <p:spPr>
          <a:xfrm>
            <a:off x="14956920" y="8558640"/>
            <a:ext cx="1285092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8" name="PlaceHolder 4"/>
          <p:cNvSpPr>
            <a:spLocks noGrp="1"/>
          </p:cNvSpPr>
          <p:nvPr>
            <p:ph type="body"/>
          </p:nvPr>
        </p:nvSpPr>
        <p:spPr>
          <a:xfrm>
            <a:off x="14956920" y="19638720"/>
            <a:ext cx="12850920" cy="101185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997560" y="5294880"/>
            <a:ext cx="27265320" cy="14596200"/>
          </a:xfrm>
          <a:prstGeom prst="rect">
            <a:avLst/>
          </a:prstGeom>
        </p:spPr>
        <p:txBody>
          <a:bodyPr lIns="0" tIns="0" rIns="0" bIns="0" anchor="ctr">
            <a:spAutoFit/>
          </a:bodyPr>
          <a:lstStyle/>
          <a:p>
            <a:endParaRPr lang="en-US" sz="1400" b="0" strike="noStrike" spc="-1">
              <a:solidFill>
                <a:srgbClr val="000000"/>
              </a:solidFill>
              <a:latin typeface="Arial"/>
            </a:endParaRPr>
          </a:p>
        </p:txBody>
      </p:sp>
      <p:sp>
        <p:nvSpPr>
          <p:cNvPr id="20" name="PlaceHolder 2"/>
          <p:cNvSpPr>
            <a:spLocks noGrp="1"/>
          </p:cNvSpPr>
          <p:nvPr>
            <p:ph type="body"/>
          </p:nvPr>
        </p:nvSpPr>
        <p:spPr>
          <a:xfrm>
            <a:off x="1463040" y="8558640"/>
            <a:ext cx="1285092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1" name="PlaceHolder 3"/>
          <p:cNvSpPr>
            <a:spLocks noGrp="1"/>
          </p:cNvSpPr>
          <p:nvPr>
            <p:ph type="body"/>
          </p:nvPr>
        </p:nvSpPr>
        <p:spPr>
          <a:xfrm>
            <a:off x="14956920" y="8558640"/>
            <a:ext cx="12850920" cy="101185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2" name="PlaceHolder 4"/>
          <p:cNvSpPr>
            <a:spLocks noGrp="1"/>
          </p:cNvSpPr>
          <p:nvPr>
            <p:ph type="body"/>
          </p:nvPr>
        </p:nvSpPr>
        <p:spPr>
          <a:xfrm>
            <a:off x="1463040" y="19638720"/>
            <a:ext cx="26334360" cy="101185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997560" y="5294880"/>
            <a:ext cx="27265320" cy="14596200"/>
          </a:xfrm>
          <a:prstGeom prst="rect">
            <a:avLst/>
          </a:prstGeom>
        </p:spPr>
        <p:txBody>
          <a:bodyPr lIns="349560" tIns="349560" rIns="349560" bIns="349560" anchor="b">
            <a:noAutofit/>
          </a:bodyPr>
          <a:lstStyle/>
          <a:p>
            <a:r>
              <a:rPr lang="en-US" sz="19900" b="0" strike="noStrike" spc="-1">
                <a:solidFill>
                  <a:srgbClr val="000000"/>
                </a:solidFill>
                <a:latin typeface="Arial"/>
              </a:rPr>
              <a:t>Click to edit the title text format</a:t>
            </a:r>
          </a:p>
        </p:txBody>
      </p:sp>
      <p:sp>
        <p:nvSpPr>
          <p:cNvPr id="3" name="PlaceHolder 2"/>
          <p:cNvSpPr>
            <a:spLocks noGrp="1"/>
          </p:cNvSpPr>
          <p:nvPr>
            <p:ph type="sldNum"/>
          </p:nvPr>
        </p:nvSpPr>
        <p:spPr>
          <a:xfrm>
            <a:off x="27111960" y="33160680"/>
            <a:ext cx="1755360" cy="2798640"/>
          </a:xfrm>
          <a:prstGeom prst="rect">
            <a:avLst/>
          </a:prstGeom>
        </p:spPr>
        <p:txBody>
          <a:bodyPr lIns="349560" tIns="349560" rIns="349560" bIns="349560" anchor="ctr">
            <a:noAutofit/>
          </a:bodyPr>
          <a:lstStyle/>
          <a:p>
            <a:pPr algn="r">
              <a:lnSpc>
                <a:spcPct val="100000"/>
              </a:lnSpc>
            </a:pPr>
            <a:fld id="{2ED160C6-3661-4300-943F-A7141A300BBD}" type="slidenum">
              <a:rPr lang="en-US" sz="3800" b="0" strike="noStrike" spc="-1">
                <a:solidFill>
                  <a:srgbClr val="595959"/>
                </a:solidFill>
                <a:latin typeface="Arial"/>
                <a:ea typeface="Arial"/>
              </a:rPr>
              <a:t>‹#›</a:t>
            </a:fld>
            <a:endParaRPr lang="en-US" sz="38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 name="CustomShape 1"/>
          <p:cNvSpPr/>
          <p:nvPr/>
        </p:nvSpPr>
        <p:spPr>
          <a:xfrm>
            <a:off x="217440" y="189000"/>
            <a:ext cx="28825920" cy="1907640"/>
          </a:xfrm>
          <a:prstGeom prst="rect">
            <a:avLst/>
          </a:prstGeom>
          <a:solidFill>
            <a:srgbClr val="D9D2E9"/>
          </a:solidFill>
          <a:ln>
            <a:noFill/>
          </a:ln>
        </p:spPr>
        <p:style>
          <a:lnRef idx="0">
            <a:scrgbClr r="0" g="0" b="0"/>
          </a:lnRef>
          <a:fillRef idx="0">
            <a:scrgbClr r="0" g="0" b="0"/>
          </a:fillRef>
          <a:effectRef idx="0">
            <a:scrgbClr r="0" g="0" b="0"/>
          </a:effectRef>
          <a:fontRef idx="minor"/>
        </p:style>
        <p:txBody>
          <a:bodyPr lIns="349560" tIns="349560" rIns="349560" bIns="349560">
            <a:noAutofit/>
          </a:bodyPr>
          <a:lstStyle/>
          <a:p>
            <a:pPr algn="ctr">
              <a:lnSpc>
                <a:spcPct val="100000"/>
              </a:lnSpc>
            </a:pPr>
            <a:r>
              <a:rPr lang="en-US" sz="6500" b="0" strike="noStrike" spc="-1">
                <a:solidFill>
                  <a:srgbClr val="000000"/>
                </a:solidFill>
                <a:latin typeface="Open Sans"/>
                <a:ea typeface="Open Sans"/>
              </a:rPr>
              <a:t>Scalable Gunshot Detection Systems with Convolutional Neural Networks</a:t>
            </a:r>
            <a:endParaRPr lang="en-US" sz="6500" b="0" strike="noStrike" spc="-1">
              <a:latin typeface="Arial"/>
            </a:endParaRPr>
          </a:p>
        </p:txBody>
      </p:sp>
      <p:sp>
        <p:nvSpPr>
          <p:cNvPr id="39" name="CustomShape 2"/>
          <p:cNvSpPr/>
          <p:nvPr/>
        </p:nvSpPr>
        <p:spPr>
          <a:xfrm>
            <a:off x="853560" y="3947760"/>
            <a:ext cx="12648960" cy="1117080"/>
          </a:xfrm>
          <a:prstGeom prst="rect">
            <a:avLst/>
          </a:prstGeom>
          <a:solidFill>
            <a:srgbClr val="D9D2E9"/>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6000" b="0" strike="noStrike" spc="-1">
                <a:solidFill>
                  <a:srgbClr val="000000"/>
                </a:solidFill>
                <a:latin typeface="Open Sans"/>
                <a:ea typeface="Open Sans"/>
              </a:rPr>
              <a:t>Introduction</a:t>
            </a:r>
            <a:endParaRPr lang="en-US" sz="6000" b="0" strike="noStrike" spc="-1">
              <a:latin typeface="Arial"/>
            </a:endParaRPr>
          </a:p>
          <a:p>
            <a:pPr>
              <a:lnSpc>
                <a:spcPct val="100000"/>
              </a:lnSpc>
            </a:pPr>
            <a:endParaRPr lang="en-US" sz="6000" b="0" strike="noStrike" spc="-1">
              <a:latin typeface="Arial"/>
            </a:endParaRPr>
          </a:p>
        </p:txBody>
      </p:sp>
      <p:sp>
        <p:nvSpPr>
          <p:cNvPr id="40" name="CustomShape 3"/>
          <p:cNvSpPr/>
          <p:nvPr/>
        </p:nvSpPr>
        <p:spPr>
          <a:xfrm>
            <a:off x="853560" y="4934160"/>
            <a:ext cx="12654000" cy="2997720"/>
          </a:xfrm>
          <a:prstGeom prst="rect">
            <a:avLst/>
          </a:prstGeom>
          <a:solidFill>
            <a:srgbClr val="B4A7D6"/>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3000" b="0" strike="noStrike" spc="-1">
                <a:solidFill>
                  <a:srgbClr val="000000"/>
                </a:solidFill>
                <a:latin typeface="Cambria"/>
                <a:ea typeface="Cambria"/>
              </a:rPr>
              <a:t>Many cities with gunshot detection systems depend on expensive systems that rely on humans differentiating between gunshots and non-gunshots, such as ShotSpotter®. Thus, a scalable gunshot detection system that is low in cost and high in accuracy would be advantageous for a variety of cities across the globe, in that it would favorably promote the delegation of</a:t>
            </a:r>
            <a:endParaRPr lang="en-US" sz="3000" b="0" strike="noStrike" spc="-1">
              <a:latin typeface="Arial"/>
            </a:endParaRPr>
          </a:p>
          <a:p>
            <a:pPr>
              <a:lnSpc>
                <a:spcPct val="100000"/>
              </a:lnSpc>
            </a:pPr>
            <a:r>
              <a:rPr lang="en-US" sz="3000" b="0" strike="noStrike" spc="-1">
                <a:solidFill>
                  <a:srgbClr val="000000"/>
                </a:solidFill>
                <a:latin typeface="Cambria"/>
                <a:ea typeface="Cambria"/>
              </a:rPr>
              <a:t>tasks typically worked by humans to machines.</a:t>
            </a:r>
            <a:endParaRPr lang="en-US" sz="3000" b="0" strike="noStrike" spc="-1">
              <a:latin typeface="Arial"/>
            </a:endParaRPr>
          </a:p>
        </p:txBody>
      </p:sp>
      <p:sp>
        <p:nvSpPr>
          <p:cNvPr id="41" name="CustomShape 4"/>
          <p:cNvSpPr/>
          <p:nvPr/>
        </p:nvSpPr>
        <p:spPr>
          <a:xfrm>
            <a:off x="843120" y="25232040"/>
            <a:ext cx="12664080" cy="1069560"/>
          </a:xfrm>
          <a:prstGeom prst="rect">
            <a:avLst/>
          </a:prstGeom>
          <a:solidFill>
            <a:srgbClr val="D9D2E9"/>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6000" b="0" strike="noStrike" spc="-1">
                <a:solidFill>
                  <a:srgbClr val="000000"/>
                </a:solidFill>
                <a:latin typeface="Open Sans"/>
                <a:ea typeface="Open Sans"/>
              </a:rPr>
              <a:t>Spectrograms</a:t>
            </a:r>
            <a:endParaRPr lang="en-US" sz="6000" b="0" strike="noStrike" spc="-1">
              <a:latin typeface="Arial"/>
            </a:endParaRPr>
          </a:p>
          <a:p>
            <a:pPr>
              <a:lnSpc>
                <a:spcPct val="100000"/>
              </a:lnSpc>
            </a:pPr>
            <a:endParaRPr lang="en-US" sz="6000" b="0" strike="noStrike" spc="-1">
              <a:latin typeface="Arial"/>
            </a:endParaRPr>
          </a:p>
        </p:txBody>
      </p:sp>
      <p:sp>
        <p:nvSpPr>
          <p:cNvPr id="42" name="CustomShape 5"/>
          <p:cNvSpPr/>
          <p:nvPr/>
        </p:nvSpPr>
        <p:spPr>
          <a:xfrm>
            <a:off x="843120" y="26301600"/>
            <a:ext cx="12664080" cy="3988800"/>
          </a:xfrm>
          <a:prstGeom prst="rect">
            <a:avLst/>
          </a:prstGeom>
          <a:solidFill>
            <a:srgbClr val="B4A7D6"/>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3000" b="0" strike="noStrike" spc="-1">
                <a:solidFill>
                  <a:srgbClr val="000000"/>
                </a:solidFill>
                <a:latin typeface="Cambria"/>
                <a:ea typeface="Cambria"/>
              </a:rPr>
              <a:t>Spectrograms are visual representations of the frequency and amplitude of sound over a specified span of time. For our project, we created two models, a 1D architecture that looks at sound represented as an array of frequency values and a 2D architecture that instead analyzes sound represented as spectrograms. For the time-series model each entry simply corresponds to a frequency measurement in a time-series, whereas for the spectrogram model the entry for each specific frequency-time cartesian coordinate is an amplitude value.</a:t>
            </a:r>
            <a:endParaRPr lang="en-US" sz="3000" b="0" strike="noStrike" spc="-1">
              <a:latin typeface="Arial"/>
            </a:endParaRPr>
          </a:p>
        </p:txBody>
      </p:sp>
      <p:sp>
        <p:nvSpPr>
          <p:cNvPr id="43" name="CustomShape 6"/>
          <p:cNvSpPr/>
          <p:nvPr/>
        </p:nvSpPr>
        <p:spPr>
          <a:xfrm>
            <a:off x="217440" y="1750320"/>
            <a:ext cx="28825920" cy="1863000"/>
          </a:xfrm>
          <a:prstGeom prst="rect">
            <a:avLst/>
          </a:prstGeom>
          <a:solidFill>
            <a:srgbClr val="B4A7D6"/>
          </a:solidFill>
          <a:ln>
            <a:noFill/>
          </a:ln>
        </p:spPr>
        <p:style>
          <a:lnRef idx="0">
            <a:scrgbClr r="0" g="0" b="0"/>
          </a:lnRef>
          <a:fillRef idx="0">
            <a:scrgbClr r="0" g="0" b="0"/>
          </a:fillRef>
          <a:effectRef idx="0">
            <a:scrgbClr r="0" g="0" b="0"/>
          </a:effectRef>
          <a:fontRef idx="minor"/>
        </p:style>
        <p:txBody>
          <a:bodyPr tIns="91440" bIns="91440">
            <a:noAutofit/>
          </a:bodyPr>
          <a:lstStyle/>
          <a:p>
            <a:pPr algn="ctr">
              <a:lnSpc>
                <a:spcPct val="100000"/>
              </a:lnSpc>
            </a:pPr>
            <a:r>
              <a:rPr lang="en-US" sz="4000" b="0" strike="noStrike" spc="-1">
                <a:solidFill>
                  <a:srgbClr val="000000"/>
                </a:solidFill>
                <a:latin typeface="Cambria"/>
                <a:ea typeface="Cambria"/>
              </a:rPr>
              <a:t>Alex Morehead</a:t>
            </a:r>
            <a:r>
              <a:rPr lang="en-US" sz="4000" b="0" strike="noStrike" spc="-1" baseline="30000">
                <a:solidFill>
                  <a:srgbClr val="000000"/>
                </a:solidFill>
                <a:latin typeface="Cambria"/>
                <a:ea typeface="Cambria"/>
              </a:rPr>
              <a:t>1</a:t>
            </a:r>
            <a:r>
              <a:rPr lang="en-US" sz="4000" b="0" strike="noStrike" spc="-1">
                <a:solidFill>
                  <a:srgbClr val="000000"/>
                </a:solidFill>
                <a:latin typeface="Cambria"/>
                <a:ea typeface="Cambria"/>
              </a:rPr>
              <a:t>, Lauren Ogden</a:t>
            </a:r>
            <a:r>
              <a:rPr lang="en-US" sz="4000" b="0" strike="noStrike" spc="-1" baseline="30000">
                <a:solidFill>
                  <a:srgbClr val="000000"/>
                </a:solidFill>
                <a:latin typeface="Cambria"/>
                <a:ea typeface="Cambria"/>
              </a:rPr>
              <a:t>2</a:t>
            </a:r>
            <a:r>
              <a:rPr lang="en-US" sz="4000" b="0" strike="noStrike" spc="-1">
                <a:solidFill>
                  <a:srgbClr val="000000"/>
                </a:solidFill>
                <a:latin typeface="Cambria"/>
                <a:ea typeface="Cambria"/>
              </a:rPr>
              <a:t>, Gabe Magee</a:t>
            </a:r>
            <a:r>
              <a:rPr lang="en-US" sz="4000" b="0" strike="noStrike" spc="-1" baseline="30000">
                <a:solidFill>
                  <a:srgbClr val="000000"/>
                </a:solidFill>
                <a:latin typeface="Cambria"/>
                <a:ea typeface="Cambria"/>
              </a:rPr>
              <a:t>3</a:t>
            </a:r>
            <a:r>
              <a:rPr lang="en-US" sz="4000" b="0" strike="noStrike" spc="-1">
                <a:solidFill>
                  <a:srgbClr val="000000"/>
                </a:solidFill>
                <a:latin typeface="Cambria"/>
                <a:ea typeface="Cambria"/>
              </a:rPr>
              <a:t>, Ryan Hosler</a:t>
            </a:r>
            <a:r>
              <a:rPr lang="en-US" sz="4000" b="0" strike="noStrike" spc="-1" baseline="30000">
                <a:solidFill>
                  <a:srgbClr val="000000"/>
                </a:solidFill>
                <a:latin typeface="Cambria"/>
                <a:ea typeface="Cambria"/>
              </a:rPr>
              <a:t>4</a:t>
            </a:r>
            <a:r>
              <a:rPr lang="en-US" sz="4000" b="0" strike="noStrike" spc="-1">
                <a:solidFill>
                  <a:srgbClr val="000000"/>
                </a:solidFill>
                <a:latin typeface="Cambria"/>
                <a:ea typeface="Cambria"/>
              </a:rPr>
              <a:t>, Dr. George Mohler</a:t>
            </a:r>
            <a:r>
              <a:rPr lang="en-US" sz="4000" b="0" strike="noStrike" spc="-1" baseline="30000">
                <a:solidFill>
                  <a:srgbClr val="000000"/>
                </a:solidFill>
                <a:latin typeface="Cambria"/>
                <a:ea typeface="Cambria"/>
              </a:rPr>
              <a:t>4</a:t>
            </a:r>
            <a:endParaRPr lang="en-US" sz="4000" b="0" strike="noStrike" spc="-1">
              <a:latin typeface="Arial"/>
            </a:endParaRPr>
          </a:p>
          <a:p>
            <a:pPr algn="ctr">
              <a:lnSpc>
                <a:spcPct val="100000"/>
              </a:lnSpc>
            </a:pPr>
            <a:r>
              <a:rPr lang="en-US" sz="2400" b="0" strike="noStrike" spc="-1" baseline="30000">
                <a:solidFill>
                  <a:srgbClr val="000000"/>
                </a:solidFill>
                <a:latin typeface="Cambria"/>
                <a:ea typeface="Cambria"/>
              </a:rPr>
              <a:t>1</a:t>
            </a:r>
            <a:r>
              <a:rPr lang="en-US" sz="2400" b="0" strike="noStrike" spc="-1">
                <a:solidFill>
                  <a:srgbClr val="000000"/>
                </a:solidFill>
                <a:latin typeface="Cambria"/>
                <a:ea typeface="Cambria"/>
              </a:rPr>
              <a:t>Department of Computer Science, Mathematics, &amp; Physics, Missouri Western State University; </a:t>
            </a:r>
            <a:r>
              <a:rPr lang="en-US" sz="2400" b="0" strike="noStrike" spc="-1" baseline="30000">
                <a:solidFill>
                  <a:srgbClr val="000000"/>
                </a:solidFill>
                <a:latin typeface="Cambria"/>
                <a:ea typeface="Cambria"/>
              </a:rPr>
              <a:t>2</a:t>
            </a:r>
            <a:r>
              <a:rPr lang="en-US" sz="2400" b="0" strike="noStrike" spc="-1">
                <a:solidFill>
                  <a:srgbClr val="000000"/>
                </a:solidFill>
                <a:latin typeface="Cambria"/>
                <a:ea typeface="Cambria"/>
              </a:rPr>
              <a:t>Department of Computer Science, Columbia University;</a:t>
            </a:r>
            <a:endParaRPr lang="en-US" sz="2400" b="0" strike="noStrike" spc="-1">
              <a:latin typeface="Arial"/>
            </a:endParaRPr>
          </a:p>
          <a:p>
            <a:pPr algn="ctr">
              <a:lnSpc>
                <a:spcPct val="100000"/>
              </a:lnSpc>
            </a:pPr>
            <a:r>
              <a:rPr lang="en-US" sz="2400" b="0" strike="noStrike" spc="-1">
                <a:solidFill>
                  <a:srgbClr val="000000"/>
                </a:solidFill>
                <a:latin typeface="Cambria"/>
                <a:ea typeface="Cambria"/>
              </a:rPr>
              <a:t> </a:t>
            </a:r>
            <a:r>
              <a:rPr lang="en-US" sz="2400" b="0" strike="noStrike" spc="-1" baseline="30000">
                <a:solidFill>
                  <a:srgbClr val="000000"/>
                </a:solidFill>
                <a:latin typeface="Cambria"/>
                <a:ea typeface="Cambria"/>
              </a:rPr>
              <a:t>3</a:t>
            </a:r>
            <a:r>
              <a:rPr lang="en-US" sz="2400" b="0" strike="noStrike" spc="-1">
                <a:solidFill>
                  <a:srgbClr val="000000"/>
                </a:solidFill>
                <a:latin typeface="Cambria"/>
                <a:ea typeface="Cambria"/>
              </a:rPr>
              <a:t>Department of Computer Science, Pomona College; </a:t>
            </a:r>
            <a:r>
              <a:rPr lang="en-US" sz="2400" b="0" strike="noStrike" spc="-1" baseline="30000">
                <a:solidFill>
                  <a:srgbClr val="000000"/>
                </a:solidFill>
                <a:latin typeface="Cambria"/>
                <a:ea typeface="Cambria"/>
              </a:rPr>
              <a:t>4</a:t>
            </a:r>
            <a:r>
              <a:rPr lang="en-US" sz="2400" b="0" strike="noStrike" spc="-1">
                <a:solidFill>
                  <a:srgbClr val="000000"/>
                </a:solidFill>
                <a:latin typeface="Cambria"/>
                <a:ea typeface="Cambria"/>
              </a:rPr>
              <a:t>Department of Computer and Information Science, IUPUI School of Science</a:t>
            </a:r>
            <a:endParaRPr lang="en-US" sz="2400" b="0" strike="noStrike" spc="-1">
              <a:latin typeface="Arial"/>
            </a:endParaRPr>
          </a:p>
          <a:p>
            <a:pPr>
              <a:lnSpc>
                <a:spcPct val="100000"/>
              </a:lnSpc>
            </a:pPr>
            <a:endParaRPr lang="en-US" sz="2400" b="0" strike="noStrike" spc="-1">
              <a:latin typeface="Arial"/>
            </a:endParaRPr>
          </a:p>
        </p:txBody>
      </p:sp>
      <p:sp>
        <p:nvSpPr>
          <p:cNvPr id="44" name="CustomShape 7"/>
          <p:cNvSpPr/>
          <p:nvPr/>
        </p:nvSpPr>
        <p:spPr>
          <a:xfrm>
            <a:off x="853560" y="8049600"/>
            <a:ext cx="12648960" cy="1069560"/>
          </a:xfrm>
          <a:prstGeom prst="rect">
            <a:avLst/>
          </a:prstGeom>
          <a:solidFill>
            <a:srgbClr val="D9D2E9"/>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6000" b="0" strike="noStrike" spc="-1">
                <a:solidFill>
                  <a:srgbClr val="000000"/>
                </a:solidFill>
                <a:latin typeface="Open Sans"/>
                <a:ea typeface="Open Sans"/>
              </a:rPr>
              <a:t>The Data</a:t>
            </a:r>
            <a:endParaRPr lang="en-US" sz="6000" b="0" strike="noStrike" spc="-1">
              <a:latin typeface="Arial"/>
            </a:endParaRPr>
          </a:p>
          <a:p>
            <a:pPr>
              <a:lnSpc>
                <a:spcPct val="100000"/>
              </a:lnSpc>
            </a:pPr>
            <a:endParaRPr lang="en-US" sz="6000" b="0" strike="noStrike" spc="-1">
              <a:latin typeface="Arial"/>
            </a:endParaRPr>
          </a:p>
        </p:txBody>
      </p:sp>
      <p:sp>
        <p:nvSpPr>
          <p:cNvPr id="45" name="CustomShape 8"/>
          <p:cNvSpPr/>
          <p:nvPr/>
        </p:nvSpPr>
        <p:spPr>
          <a:xfrm>
            <a:off x="15648840" y="3953160"/>
            <a:ext cx="12768480" cy="1799640"/>
          </a:xfrm>
          <a:prstGeom prst="rect">
            <a:avLst/>
          </a:prstGeom>
          <a:solidFill>
            <a:srgbClr val="D9D2E9"/>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6300" b="0" strike="noStrike" spc="-1">
                <a:solidFill>
                  <a:srgbClr val="000000"/>
                </a:solidFill>
                <a:latin typeface="Open Sans"/>
                <a:ea typeface="Open Sans"/>
              </a:rPr>
              <a:t>Methodology</a:t>
            </a:r>
            <a:endParaRPr lang="en-US" sz="6300" b="0" strike="noStrike" spc="-1">
              <a:latin typeface="Arial"/>
            </a:endParaRPr>
          </a:p>
          <a:p>
            <a:pPr>
              <a:lnSpc>
                <a:spcPct val="100000"/>
              </a:lnSpc>
            </a:pPr>
            <a:r>
              <a:rPr lang="en-US" sz="4000" b="0" strike="noStrike" spc="-1">
                <a:solidFill>
                  <a:srgbClr val="000000"/>
                </a:solidFill>
                <a:latin typeface="Open Sans"/>
                <a:ea typeface="Open Sans"/>
              </a:rPr>
              <a:t>Development Process</a:t>
            </a:r>
            <a:endParaRPr lang="en-US" sz="4000" b="0" strike="noStrike" spc="-1">
              <a:latin typeface="Arial"/>
            </a:endParaRPr>
          </a:p>
          <a:p>
            <a:pPr>
              <a:lnSpc>
                <a:spcPct val="100000"/>
              </a:lnSpc>
            </a:pPr>
            <a:endParaRPr lang="en-US" sz="4000" b="0" strike="noStrike" spc="-1">
              <a:latin typeface="Arial"/>
            </a:endParaRPr>
          </a:p>
        </p:txBody>
      </p:sp>
      <p:sp>
        <p:nvSpPr>
          <p:cNvPr id="46" name="CustomShape 9"/>
          <p:cNvSpPr/>
          <p:nvPr/>
        </p:nvSpPr>
        <p:spPr>
          <a:xfrm>
            <a:off x="15650640" y="6903360"/>
            <a:ext cx="12754800" cy="3102120"/>
          </a:xfrm>
          <a:prstGeom prst="rect">
            <a:avLst/>
          </a:prstGeom>
          <a:solidFill>
            <a:srgbClr val="B4A7D6"/>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3000" b="0" strike="noStrike" spc="-1">
                <a:solidFill>
                  <a:srgbClr val="000000"/>
                </a:solidFill>
                <a:latin typeface="Cambria"/>
                <a:ea typeface="Cambria"/>
              </a:rPr>
              <a:t>A convolutional neural network (CNN) was trained on a variety of sound data to recognize gunshots. While we had labels for sounds other than gunshots, we grouped them into a singular group “other”. Then each of these samples were preprocessed to turn them into spectrograms if the model was trained on them. The models were trained for 100 epochs or until the target metric of a training session, accuracy in this case, did not change for fifteen epochs.</a:t>
            </a:r>
            <a:endParaRPr lang="en-US" sz="3000" b="0" strike="noStrike" spc="-1">
              <a:latin typeface="Arial"/>
            </a:endParaRPr>
          </a:p>
        </p:txBody>
      </p:sp>
      <p:sp>
        <p:nvSpPr>
          <p:cNvPr id="47" name="CustomShape 10"/>
          <p:cNvSpPr/>
          <p:nvPr/>
        </p:nvSpPr>
        <p:spPr>
          <a:xfrm>
            <a:off x="848160" y="18363960"/>
            <a:ext cx="12654000" cy="1146240"/>
          </a:xfrm>
          <a:prstGeom prst="rect">
            <a:avLst/>
          </a:prstGeom>
          <a:solidFill>
            <a:srgbClr val="D9D2E9"/>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6000" b="0" strike="noStrike" spc="-1">
                <a:solidFill>
                  <a:srgbClr val="000000"/>
                </a:solidFill>
                <a:latin typeface="Open Sans"/>
                <a:ea typeface="Open Sans"/>
              </a:rPr>
              <a:t>CNNs</a:t>
            </a:r>
            <a:endParaRPr lang="en-US" sz="6000" b="0" strike="noStrike" spc="-1">
              <a:latin typeface="Arial"/>
            </a:endParaRPr>
          </a:p>
          <a:p>
            <a:pPr>
              <a:lnSpc>
                <a:spcPct val="100000"/>
              </a:lnSpc>
            </a:pPr>
            <a:endParaRPr lang="en-US" sz="6000" b="0" strike="noStrike" spc="-1">
              <a:latin typeface="Arial"/>
            </a:endParaRPr>
          </a:p>
        </p:txBody>
      </p:sp>
      <p:sp>
        <p:nvSpPr>
          <p:cNvPr id="48" name="CustomShape 11"/>
          <p:cNvSpPr/>
          <p:nvPr/>
        </p:nvSpPr>
        <p:spPr>
          <a:xfrm>
            <a:off x="845280" y="23238720"/>
            <a:ext cx="12662280" cy="1810440"/>
          </a:xfrm>
          <a:prstGeom prst="rect">
            <a:avLst/>
          </a:prstGeom>
          <a:solidFill>
            <a:srgbClr val="B4A7D6"/>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3000" b="0" strike="noStrike" spc="-1">
                <a:solidFill>
                  <a:srgbClr val="000000"/>
                </a:solidFill>
                <a:latin typeface="Cambria"/>
                <a:ea typeface="Cambria"/>
              </a:rPr>
              <a:t>They do so by iteratively sliding over small regions of data and translating any inherent properties in a region over to a proceeding network layer. This process is repeated up until the output layer which generates a prediction.</a:t>
            </a:r>
            <a:endParaRPr lang="en-US" sz="3000" b="0" strike="noStrike" spc="-1">
              <a:latin typeface="Arial"/>
            </a:endParaRPr>
          </a:p>
        </p:txBody>
      </p:sp>
      <p:sp>
        <p:nvSpPr>
          <p:cNvPr id="49" name="CustomShape 12"/>
          <p:cNvSpPr/>
          <p:nvPr/>
        </p:nvSpPr>
        <p:spPr>
          <a:xfrm>
            <a:off x="848160" y="19510200"/>
            <a:ext cx="4187880" cy="3890520"/>
          </a:xfrm>
          <a:prstGeom prst="rect">
            <a:avLst/>
          </a:prstGeom>
          <a:solidFill>
            <a:srgbClr val="B4A7D6"/>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3000" b="0" strike="noStrike" spc="-1">
                <a:solidFill>
                  <a:srgbClr val="000000"/>
                </a:solidFill>
                <a:latin typeface="Cambria"/>
                <a:ea typeface="Cambria"/>
              </a:rPr>
              <a:t>Convolutional Neural Networks (CNNs) are neural networks designed to locate, model, and accurately predict patterns present in input data such as a colored image.</a:t>
            </a:r>
            <a:endParaRPr lang="en-US" sz="3000" b="0" strike="noStrike" spc="-1">
              <a:latin typeface="Arial"/>
            </a:endParaRPr>
          </a:p>
        </p:txBody>
      </p:sp>
      <p:sp>
        <p:nvSpPr>
          <p:cNvPr id="50" name="CustomShape 13"/>
          <p:cNvSpPr/>
          <p:nvPr/>
        </p:nvSpPr>
        <p:spPr>
          <a:xfrm>
            <a:off x="15650640" y="34840080"/>
            <a:ext cx="12766680" cy="1271880"/>
          </a:xfrm>
          <a:prstGeom prst="rect">
            <a:avLst/>
          </a:prstGeom>
          <a:solidFill>
            <a:srgbClr val="B4A7D6"/>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3000" b="0" strike="noStrike" spc="-1">
                <a:solidFill>
                  <a:srgbClr val="000000"/>
                </a:solidFill>
                <a:latin typeface="Cambria"/>
                <a:ea typeface="Arial"/>
              </a:rPr>
              <a:t>We gratefully acknowledge the support of NSF grant REU-1659488 which provided this project’s research stipends, travel funds, and supply money.</a:t>
            </a:r>
            <a:endParaRPr lang="en-US" sz="3000" b="0" strike="noStrike" spc="-1">
              <a:latin typeface="Arial"/>
            </a:endParaRPr>
          </a:p>
        </p:txBody>
      </p:sp>
      <p:sp>
        <p:nvSpPr>
          <p:cNvPr id="51" name="CustomShape 14"/>
          <p:cNvSpPr/>
          <p:nvPr/>
        </p:nvSpPr>
        <p:spPr>
          <a:xfrm>
            <a:off x="15650640" y="33762240"/>
            <a:ext cx="12766680" cy="1127520"/>
          </a:xfrm>
          <a:prstGeom prst="rect">
            <a:avLst/>
          </a:prstGeom>
          <a:solidFill>
            <a:srgbClr val="D9D2E9"/>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6000" b="0" strike="noStrike" spc="-1">
                <a:solidFill>
                  <a:srgbClr val="000000"/>
                </a:solidFill>
                <a:latin typeface="Open Sans"/>
                <a:ea typeface="Open Sans"/>
              </a:rPr>
              <a:t>Acknowledgements</a:t>
            </a:r>
            <a:endParaRPr lang="en-US" sz="6000" b="0" strike="noStrike" spc="-1">
              <a:latin typeface="Arial"/>
            </a:endParaRPr>
          </a:p>
        </p:txBody>
      </p:sp>
      <p:pic>
        <p:nvPicPr>
          <p:cNvPr id="52" name="Picture 1"/>
          <p:cNvPicPr/>
          <p:nvPr/>
        </p:nvPicPr>
        <p:blipFill>
          <a:blip r:embed="rId2"/>
          <a:stretch/>
        </p:blipFill>
        <p:spPr>
          <a:xfrm>
            <a:off x="835200" y="30291120"/>
            <a:ext cx="12664080" cy="5821200"/>
          </a:xfrm>
          <a:prstGeom prst="rect">
            <a:avLst/>
          </a:prstGeom>
          <a:ln>
            <a:noFill/>
          </a:ln>
        </p:spPr>
      </p:pic>
      <p:sp>
        <p:nvSpPr>
          <p:cNvPr id="53" name="CustomShape 15"/>
          <p:cNvSpPr/>
          <p:nvPr/>
        </p:nvSpPr>
        <p:spPr>
          <a:xfrm>
            <a:off x="853560" y="8975160"/>
            <a:ext cx="12648960" cy="3025800"/>
          </a:xfrm>
          <a:prstGeom prst="rect">
            <a:avLst/>
          </a:prstGeom>
          <a:solidFill>
            <a:srgbClr val="B4A7D6"/>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3000" b="0" strike="noStrike" spc="-1">
                <a:solidFill>
                  <a:srgbClr val="000000"/>
                </a:solidFill>
                <a:latin typeface="Cambria"/>
                <a:ea typeface="Cambria"/>
              </a:rPr>
              <a:t>We obtained our data from two places: free internet  databases such as Freesound and a repository of sounds recorded using a microphone connected to a Raspberry Pi microcomputer. In addition to this, we used a generative adversarial network (GAN) as well as sound augmentations to create additional samples of gunfire sounds and to prevent our model from overfitting to our compiled dataset.</a:t>
            </a:r>
            <a:endParaRPr lang="en-US" sz="3000" b="0" strike="noStrike" spc="-1">
              <a:latin typeface="Arial"/>
            </a:endParaRPr>
          </a:p>
        </p:txBody>
      </p:sp>
      <p:graphicFrame>
        <p:nvGraphicFramePr>
          <p:cNvPr id="54" name="Table 16"/>
          <p:cNvGraphicFramePr/>
          <p:nvPr/>
        </p:nvGraphicFramePr>
        <p:xfrm>
          <a:off x="835200" y="12183840"/>
          <a:ext cx="12666960" cy="6027840"/>
        </p:xfrm>
        <a:graphic>
          <a:graphicData uri="http://schemas.openxmlformats.org/drawingml/2006/table">
            <a:tbl>
              <a:tblPr/>
              <a:tblGrid>
                <a:gridCol w="2786760">
                  <a:extLst>
                    <a:ext uri="{9D8B030D-6E8A-4147-A177-3AD203B41FA5}">
                      <a16:colId xmlns:a16="http://schemas.microsoft.com/office/drawing/2014/main" val="20000"/>
                    </a:ext>
                  </a:extLst>
                </a:gridCol>
                <a:gridCol w="2342520">
                  <a:extLst>
                    <a:ext uri="{9D8B030D-6E8A-4147-A177-3AD203B41FA5}">
                      <a16:colId xmlns:a16="http://schemas.microsoft.com/office/drawing/2014/main" val="20001"/>
                    </a:ext>
                  </a:extLst>
                </a:gridCol>
                <a:gridCol w="2179800">
                  <a:extLst>
                    <a:ext uri="{9D8B030D-6E8A-4147-A177-3AD203B41FA5}">
                      <a16:colId xmlns:a16="http://schemas.microsoft.com/office/drawing/2014/main" val="20002"/>
                    </a:ext>
                  </a:extLst>
                </a:gridCol>
                <a:gridCol w="2017080">
                  <a:extLst>
                    <a:ext uri="{9D8B030D-6E8A-4147-A177-3AD203B41FA5}">
                      <a16:colId xmlns:a16="http://schemas.microsoft.com/office/drawing/2014/main" val="20003"/>
                    </a:ext>
                  </a:extLst>
                </a:gridCol>
                <a:gridCol w="3340800">
                  <a:extLst>
                    <a:ext uri="{9D8B030D-6E8A-4147-A177-3AD203B41FA5}">
                      <a16:colId xmlns:a16="http://schemas.microsoft.com/office/drawing/2014/main" val="20004"/>
                    </a:ext>
                  </a:extLst>
                </a:gridCol>
              </a:tblGrid>
              <a:tr h="1165680">
                <a:tc>
                  <a:txBody>
                    <a:bodyPr/>
                    <a:lstStyle/>
                    <a:p>
                      <a:pPr>
                        <a:lnSpc>
                          <a:spcPct val="100000"/>
                        </a:lnSpc>
                      </a:pPr>
                      <a:r>
                        <a:rPr lang="en-US" sz="2900" b="1" strike="noStrike" spc="-1">
                          <a:solidFill>
                            <a:srgbClr val="000000"/>
                          </a:solidFill>
                          <a:latin typeface="Arial"/>
                          <a:ea typeface="Arial"/>
                        </a:rPr>
                        <a:t>Time Shift</a:t>
                      </a:r>
                      <a:endParaRPr lang="en-US" sz="2900" b="0" strike="noStrike" spc="-1">
                        <a:latin typeface="Arial"/>
                      </a:endParaRPr>
                    </a:p>
                  </a:txBody>
                  <a:tcPr>
                    <a:lnT w="12240">
                      <a:solidFill>
                        <a:srgbClr val="78909C"/>
                      </a:solidFill>
                    </a:lnT>
                    <a:lnB w="12240">
                      <a:solidFill>
                        <a:srgbClr val="78909C"/>
                      </a:solidFill>
                    </a:lnB>
                    <a:noFill/>
                  </a:tcPr>
                </a:tc>
                <a:tc>
                  <a:txBody>
                    <a:bodyPr/>
                    <a:lstStyle/>
                    <a:p>
                      <a:pPr>
                        <a:lnSpc>
                          <a:spcPct val="100000"/>
                        </a:lnSpc>
                      </a:pPr>
                      <a:r>
                        <a:rPr lang="en-US" sz="2900" b="1" strike="noStrike" spc="-1">
                          <a:solidFill>
                            <a:srgbClr val="000000"/>
                          </a:solidFill>
                          <a:latin typeface="Arial"/>
                          <a:ea typeface="Arial"/>
                        </a:rPr>
                        <a:t>Pitch Change</a:t>
                      </a:r>
                      <a:endParaRPr lang="en-US" sz="2900" b="0" strike="noStrike" spc="-1">
                        <a:latin typeface="Arial"/>
                      </a:endParaRPr>
                    </a:p>
                  </a:txBody>
                  <a:tcPr>
                    <a:lnT w="12240">
                      <a:solidFill>
                        <a:srgbClr val="78909C"/>
                      </a:solidFill>
                    </a:lnT>
                    <a:lnB w="12240">
                      <a:solidFill>
                        <a:srgbClr val="78909C"/>
                      </a:solidFill>
                    </a:lnB>
                    <a:noFill/>
                  </a:tcPr>
                </a:tc>
                <a:tc>
                  <a:txBody>
                    <a:bodyPr/>
                    <a:lstStyle/>
                    <a:p>
                      <a:pPr>
                        <a:lnSpc>
                          <a:spcPct val="100000"/>
                        </a:lnSpc>
                      </a:pPr>
                      <a:r>
                        <a:rPr lang="en-US" sz="2900" b="1" strike="noStrike" spc="-1">
                          <a:solidFill>
                            <a:srgbClr val="000000"/>
                          </a:solidFill>
                          <a:latin typeface="Arial"/>
                          <a:ea typeface="Arial"/>
                        </a:rPr>
                        <a:t>Speed Change</a:t>
                      </a:r>
                      <a:endParaRPr lang="en-US" sz="2900" b="0" strike="noStrike" spc="-1">
                        <a:latin typeface="Arial"/>
                      </a:endParaRPr>
                    </a:p>
                  </a:txBody>
                  <a:tcPr>
                    <a:lnT w="12240">
                      <a:solidFill>
                        <a:srgbClr val="78909C"/>
                      </a:solidFill>
                    </a:lnT>
                    <a:lnB w="12240">
                      <a:solidFill>
                        <a:srgbClr val="78909C"/>
                      </a:solidFill>
                    </a:lnB>
                    <a:noFill/>
                  </a:tcPr>
                </a:tc>
                <a:tc>
                  <a:txBody>
                    <a:bodyPr/>
                    <a:lstStyle/>
                    <a:p>
                      <a:pPr>
                        <a:lnSpc>
                          <a:spcPct val="100000"/>
                        </a:lnSpc>
                      </a:pPr>
                      <a:r>
                        <a:rPr lang="en-US" sz="2900" b="1" strike="noStrike" spc="-1">
                          <a:solidFill>
                            <a:srgbClr val="000000"/>
                          </a:solidFill>
                          <a:latin typeface="Arial"/>
                          <a:ea typeface="Arial"/>
                        </a:rPr>
                        <a:t>Volume Change</a:t>
                      </a:r>
                      <a:endParaRPr lang="en-US" sz="2900" b="0" strike="noStrike" spc="-1">
                        <a:latin typeface="Arial"/>
                      </a:endParaRPr>
                    </a:p>
                  </a:txBody>
                  <a:tcPr>
                    <a:lnT w="12240">
                      <a:solidFill>
                        <a:srgbClr val="78909C"/>
                      </a:solidFill>
                    </a:lnT>
                    <a:lnB w="12240">
                      <a:solidFill>
                        <a:srgbClr val="78909C"/>
                      </a:solidFill>
                    </a:lnB>
                    <a:noFill/>
                  </a:tcPr>
                </a:tc>
                <a:tc>
                  <a:txBody>
                    <a:bodyPr/>
                    <a:lstStyle/>
                    <a:p>
                      <a:pPr>
                        <a:lnSpc>
                          <a:spcPct val="100000"/>
                        </a:lnSpc>
                      </a:pPr>
                      <a:r>
                        <a:rPr lang="en-US" sz="2900" b="1" strike="noStrike" spc="-1">
                          <a:solidFill>
                            <a:srgbClr val="000000"/>
                          </a:solidFill>
                          <a:latin typeface="Arial"/>
                          <a:ea typeface="Arial"/>
                        </a:rPr>
                        <a:t>Background Noise Addition</a:t>
                      </a:r>
                      <a:endParaRPr lang="en-US" sz="2900" b="0" strike="noStrike" spc="-1">
                        <a:latin typeface="Arial"/>
                      </a:endParaRPr>
                    </a:p>
                  </a:txBody>
                  <a:tcPr>
                    <a:lnT w="12240">
                      <a:solidFill>
                        <a:srgbClr val="78909C"/>
                      </a:solidFill>
                    </a:lnT>
                    <a:lnB w="12240">
                      <a:solidFill>
                        <a:srgbClr val="78909C"/>
                      </a:solidFill>
                    </a:lnB>
                    <a:noFill/>
                  </a:tcPr>
                </a:tc>
                <a:extLst>
                  <a:ext uri="{0D108BD9-81ED-4DB2-BD59-A6C34878D82A}">
                    <a16:rowId xmlns:a16="http://schemas.microsoft.com/office/drawing/2014/main" val="10000"/>
                  </a:ext>
                </a:extLst>
              </a:tr>
              <a:tr h="4862160">
                <a:tc>
                  <a:txBody>
                    <a:bodyPr/>
                    <a:lstStyle/>
                    <a:p>
                      <a:pPr>
                        <a:lnSpc>
                          <a:spcPct val="100000"/>
                        </a:lnSpc>
                      </a:pPr>
                      <a:r>
                        <a:rPr lang="en-US" sz="2900" b="0" strike="noStrike" spc="-1">
                          <a:solidFill>
                            <a:srgbClr val="000000"/>
                          </a:solidFill>
                          <a:latin typeface="Arial"/>
                          <a:ea typeface="Arial"/>
                        </a:rPr>
                        <a:t>Shifts a sound sample to the left or right by a randomly chosen amount less than 50% of the length, and then fills in silence as needed.</a:t>
                      </a:r>
                      <a:endParaRPr lang="en-US" sz="2900" b="0" strike="noStrike" spc="-1">
                        <a:latin typeface="Arial"/>
                      </a:endParaRPr>
                    </a:p>
                  </a:txBody>
                  <a:tcPr>
                    <a:lnT w="12240">
                      <a:solidFill>
                        <a:srgbClr val="78909C"/>
                      </a:solidFill>
                    </a:lnT>
                    <a:lnB w="12240">
                      <a:solidFill>
                        <a:srgbClr val="78909C"/>
                      </a:solidFill>
                    </a:lnB>
                    <a:solidFill>
                      <a:srgbClr val="78909C">
                        <a:alpha val="20000"/>
                      </a:srgbClr>
                    </a:solidFill>
                  </a:tcPr>
                </a:tc>
                <a:tc>
                  <a:txBody>
                    <a:bodyPr/>
                    <a:lstStyle/>
                    <a:p>
                      <a:pPr>
                        <a:lnSpc>
                          <a:spcPct val="100000"/>
                        </a:lnSpc>
                      </a:pPr>
                      <a:r>
                        <a:rPr lang="en-US" sz="2900" b="0" strike="noStrike" spc="-1">
                          <a:solidFill>
                            <a:srgbClr val="000000"/>
                          </a:solidFill>
                          <a:latin typeface="Arial"/>
                          <a:ea typeface="Arial"/>
                        </a:rPr>
                        <a:t>Changes the pitch of a sample by a randomly-chosen factor between 70% and 130%.</a:t>
                      </a:r>
                      <a:endParaRPr lang="en-US" sz="2900" b="0" strike="noStrike" spc="-1">
                        <a:latin typeface="Arial"/>
                      </a:endParaRPr>
                    </a:p>
                  </a:txBody>
                  <a:tcPr>
                    <a:lnT w="12240">
                      <a:solidFill>
                        <a:srgbClr val="78909C"/>
                      </a:solidFill>
                    </a:lnT>
                    <a:lnB w="12240">
                      <a:solidFill>
                        <a:srgbClr val="78909C"/>
                      </a:solidFill>
                    </a:lnB>
                    <a:solidFill>
                      <a:srgbClr val="78909C">
                        <a:alpha val="20000"/>
                      </a:srgbClr>
                    </a:solidFill>
                  </a:tcPr>
                </a:tc>
                <a:tc>
                  <a:txBody>
                    <a:bodyPr/>
                    <a:lstStyle/>
                    <a:p>
                      <a:pPr>
                        <a:lnSpc>
                          <a:spcPct val="100000"/>
                        </a:lnSpc>
                      </a:pPr>
                      <a:r>
                        <a:rPr lang="en-US" sz="2900" b="0" strike="noStrike" spc="-1">
                          <a:solidFill>
                            <a:srgbClr val="000000"/>
                          </a:solidFill>
                          <a:latin typeface="Arial"/>
                          <a:ea typeface="Arial"/>
                        </a:rPr>
                        <a:t>Alters the playback speed of a sample by a randomly-chosen amount</a:t>
                      </a:r>
                      <a:endParaRPr lang="en-US" sz="2900" b="0" strike="noStrike" spc="-1">
                        <a:latin typeface="Arial"/>
                      </a:endParaRPr>
                    </a:p>
                    <a:p>
                      <a:pPr>
                        <a:lnSpc>
                          <a:spcPct val="100000"/>
                        </a:lnSpc>
                      </a:pPr>
                      <a:r>
                        <a:rPr lang="en-US" sz="2900" b="0" strike="noStrike" spc="-1">
                          <a:solidFill>
                            <a:srgbClr val="000000"/>
                          </a:solidFill>
                          <a:latin typeface="Arial"/>
                          <a:ea typeface="Arial"/>
                        </a:rPr>
                        <a:t>between 70% and 130%.</a:t>
                      </a:r>
                      <a:endParaRPr lang="en-US" sz="2900" b="0" strike="noStrike" spc="-1">
                        <a:latin typeface="Arial"/>
                      </a:endParaRPr>
                    </a:p>
                  </a:txBody>
                  <a:tcPr>
                    <a:lnT w="12240">
                      <a:solidFill>
                        <a:srgbClr val="78909C"/>
                      </a:solidFill>
                    </a:lnT>
                    <a:lnB w="12240">
                      <a:solidFill>
                        <a:srgbClr val="78909C"/>
                      </a:solidFill>
                    </a:lnB>
                    <a:solidFill>
                      <a:srgbClr val="78909C">
                        <a:alpha val="20000"/>
                      </a:srgbClr>
                    </a:solidFill>
                  </a:tcPr>
                </a:tc>
                <a:tc>
                  <a:txBody>
                    <a:bodyPr/>
                    <a:lstStyle/>
                    <a:p>
                      <a:pPr>
                        <a:lnSpc>
                          <a:spcPct val="100000"/>
                        </a:lnSpc>
                      </a:pPr>
                      <a:r>
                        <a:rPr lang="en-US" sz="2900" b="0" strike="noStrike" spc="-1">
                          <a:solidFill>
                            <a:srgbClr val="000000"/>
                          </a:solidFill>
                          <a:latin typeface="Arial"/>
                          <a:ea typeface="Arial"/>
                        </a:rPr>
                        <a:t>Increases the amplitude of a sample</a:t>
                      </a:r>
                      <a:endParaRPr lang="en-US" sz="2900" b="0" strike="noStrike" spc="-1">
                        <a:latin typeface="Arial"/>
                      </a:endParaRPr>
                    </a:p>
                    <a:p>
                      <a:pPr>
                        <a:lnSpc>
                          <a:spcPct val="100000"/>
                        </a:lnSpc>
                      </a:pPr>
                      <a:r>
                        <a:rPr lang="en-US" sz="2900" b="0" strike="noStrike" spc="-1">
                          <a:solidFill>
                            <a:srgbClr val="000000"/>
                          </a:solidFill>
                          <a:latin typeface="Arial"/>
                          <a:ea typeface="Arial"/>
                        </a:rPr>
                        <a:t>with a uniformly-random variable.</a:t>
                      </a:r>
                      <a:endParaRPr lang="en-US" sz="2900" b="0" strike="noStrike" spc="-1">
                        <a:latin typeface="Arial"/>
                      </a:endParaRPr>
                    </a:p>
                  </a:txBody>
                  <a:tcPr>
                    <a:lnT w="12240">
                      <a:solidFill>
                        <a:srgbClr val="78909C"/>
                      </a:solidFill>
                    </a:lnT>
                    <a:lnB w="12240">
                      <a:solidFill>
                        <a:srgbClr val="78909C"/>
                      </a:solidFill>
                    </a:lnB>
                    <a:solidFill>
                      <a:srgbClr val="78909C">
                        <a:alpha val="20000"/>
                      </a:srgbClr>
                    </a:solidFill>
                  </a:tcPr>
                </a:tc>
                <a:tc>
                  <a:txBody>
                    <a:bodyPr/>
                    <a:lstStyle/>
                    <a:p>
                      <a:pPr>
                        <a:lnSpc>
                          <a:spcPct val="100000"/>
                        </a:lnSpc>
                      </a:pPr>
                      <a:r>
                        <a:rPr lang="en-US" sz="2900" b="0" strike="noStrike" spc="-1">
                          <a:solidFill>
                            <a:srgbClr val="000000"/>
                          </a:solidFill>
                          <a:latin typeface="Arial"/>
                          <a:ea typeface="Arial"/>
                        </a:rPr>
                        <a:t>Introduces random</a:t>
                      </a:r>
                      <a:endParaRPr lang="en-US" sz="2900" b="0" strike="noStrike" spc="-1">
                        <a:latin typeface="Arial"/>
                      </a:endParaRPr>
                    </a:p>
                    <a:p>
                      <a:pPr>
                        <a:lnSpc>
                          <a:spcPct val="100000"/>
                        </a:lnSpc>
                      </a:pPr>
                      <a:r>
                        <a:rPr lang="en-US" sz="2900" b="0" strike="noStrike" spc="-1">
                          <a:solidFill>
                            <a:srgbClr val="000000"/>
                          </a:solidFill>
                          <a:latin typeface="Arial"/>
                          <a:ea typeface="Arial"/>
                        </a:rPr>
                        <a:t>background noise into a sample while making sure that no gunshots are added into a sample that does not originally contain a gunshot.</a:t>
                      </a:r>
                      <a:endParaRPr lang="en-US" sz="2900" b="0" strike="noStrike" spc="-1">
                        <a:latin typeface="Arial"/>
                      </a:endParaRPr>
                    </a:p>
                  </a:txBody>
                  <a:tcPr>
                    <a:lnT w="12240">
                      <a:solidFill>
                        <a:srgbClr val="78909C"/>
                      </a:solidFill>
                    </a:lnT>
                    <a:lnB w="12240">
                      <a:solidFill>
                        <a:srgbClr val="78909C"/>
                      </a:solidFill>
                    </a:lnB>
                    <a:solidFill>
                      <a:srgbClr val="78909C">
                        <a:alpha val="20000"/>
                      </a:srgbClr>
                    </a:solidFill>
                  </a:tcPr>
                </a:tc>
                <a:extLst>
                  <a:ext uri="{0D108BD9-81ED-4DB2-BD59-A6C34878D82A}">
                    <a16:rowId xmlns:a16="http://schemas.microsoft.com/office/drawing/2014/main" val="10001"/>
                  </a:ext>
                </a:extLst>
              </a:tr>
            </a:tbl>
          </a:graphicData>
        </a:graphic>
      </p:graphicFrame>
      <p:sp>
        <p:nvSpPr>
          <p:cNvPr id="55" name="CustomShape 17"/>
          <p:cNvSpPr/>
          <p:nvPr/>
        </p:nvSpPr>
        <p:spPr>
          <a:xfrm>
            <a:off x="15650640" y="11396880"/>
            <a:ext cx="12766680" cy="3128400"/>
          </a:xfrm>
          <a:prstGeom prst="rect">
            <a:avLst/>
          </a:prstGeom>
          <a:solidFill>
            <a:srgbClr val="B4A7D6"/>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3000" b="0" strike="noStrike" spc="-1">
                <a:solidFill>
                  <a:srgbClr val="000000"/>
                </a:solidFill>
                <a:latin typeface="Cambria"/>
                <a:ea typeface="Cambria"/>
              </a:rPr>
              <a:t>Each model was then deployed to a Raspberry Pi Model 3 B+ with an SMS modem attached. The models were loaded in as hierarchical data format (H5) files as opposed to their TensorFlow Lite counterparts for performance and accuracy concerns. Our program has three processes – one to put audio from a stream onto a queue, one to analyze sound data pulled from the queue, and one to send an SMS alert message to a predetermined list of phone numbers.</a:t>
            </a:r>
            <a:endParaRPr lang="en-US" sz="3000" b="0" strike="noStrike" spc="-1">
              <a:latin typeface="Arial"/>
            </a:endParaRPr>
          </a:p>
        </p:txBody>
      </p:sp>
      <p:sp>
        <p:nvSpPr>
          <p:cNvPr id="56" name="CustomShape 18"/>
          <p:cNvSpPr/>
          <p:nvPr/>
        </p:nvSpPr>
        <p:spPr>
          <a:xfrm>
            <a:off x="15648840" y="5867280"/>
            <a:ext cx="12754800" cy="1088640"/>
          </a:xfrm>
          <a:prstGeom prst="rect">
            <a:avLst/>
          </a:prstGeom>
          <a:solidFill>
            <a:srgbClr val="D9D2E9"/>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6000" b="0" strike="noStrike" spc="-1">
                <a:solidFill>
                  <a:srgbClr val="000000"/>
                </a:solidFill>
                <a:latin typeface="Open Sans"/>
                <a:ea typeface="Open Sans"/>
              </a:rPr>
              <a:t>Training</a:t>
            </a:r>
            <a:endParaRPr lang="en-US" sz="6000" b="0" strike="noStrike" spc="-1">
              <a:latin typeface="Arial"/>
            </a:endParaRPr>
          </a:p>
          <a:p>
            <a:pPr>
              <a:lnSpc>
                <a:spcPct val="100000"/>
              </a:lnSpc>
            </a:pPr>
            <a:endParaRPr lang="en-US" sz="6000" b="0" strike="noStrike" spc="-1">
              <a:latin typeface="Arial"/>
            </a:endParaRPr>
          </a:p>
        </p:txBody>
      </p:sp>
      <p:sp>
        <p:nvSpPr>
          <p:cNvPr id="57" name="CustomShape 19"/>
          <p:cNvSpPr/>
          <p:nvPr/>
        </p:nvSpPr>
        <p:spPr>
          <a:xfrm>
            <a:off x="15658560" y="29034360"/>
            <a:ext cx="12766680" cy="1088640"/>
          </a:xfrm>
          <a:prstGeom prst="rect">
            <a:avLst/>
          </a:prstGeom>
          <a:solidFill>
            <a:srgbClr val="D9D2E9"/>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6000" b="0" strike="noStrike" spc="-1">
                <a:solidFill>
                  <a:srgbClr val="000000"/>
                </a:solidFill>
                <a:latin typeface="Open Sans"/>
                <a:ea typeface="Open Sans"/>
              </a:rPr>
              <a:t>Significance &amp; Future Work</a:t>
            </a:r>
            <a:endParaRPr lang="en-US" sz="6000" b="0" strike="noStrike" spc="-1">
              <a:latin typeface="Arial"/>
            </a:endParaRPr>
          </a:p>
          <a:p>
            <a:pPr>
              <a:lnSpc>
                <a:spcPct val="100000"/>
              </a:lnSpc>
            </a:pPr>
            <a:endParaRPr lang="en-US" sz="6000" b="0" strike="noStrike" spc="-1">
              <a:latin typeface="Arial"/>
            </a:endParaRPr>
          </a:p>
        </p:txBody>
      </p:sp>
      <p:sp>
        <p:nvSpPr>
          <p:cNvPr id="58" name="CustomShape 20"/>
          <p:cNvSpPr/>
          <p:nvPr/>
        </p:nvSpPr>
        <p:spPr>
          <a:xfrm>
            <a:off x="15647040" y="10138680"/>
            <a:ext cx="12768480" cy="1261080"/>
          </a:xfrm>
          <a:prstGeom prst="rect">
            <a:avLst/>
          </a:prstGeom>
          <a:solidFill>
            <a:srgbClr val="D9D2E9"/>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6000" b="0" strike="noStrike" spc="-1">
                <a:solidFill>
                  <a:srgbClr val="000000"/>
                </a:solidFill>
                <a:latin typeface="Open Sans"/>
                <a:ea typeface="Open Sans"/>
              </a:rPr>
              <a:t>Deployment</a:t>
            </a:r>
            <a:endParaRPr lang="en-US" sz="6000" b="0" strike="noStrike" spc="-1">
              <a:latin typeface="Arial"/>
            </a:endParaRPr>
          </a:p>
          <a:p>
            <a:pPr>
              <a:lnSpc>
                <a:spcPct val="100000"/>
              </a:lnSpc>
            </a:pPr>
            <a:endParaRPr lang="en-US" sz="6000" b="0" strike="noStrike" spc="-1">
              <a:latin typeface="Arial"/>
            </a:endParaRPr>
          </a:p>
        </p:txBody>
      </p:sp>
      <p:sp>
        <p:nvSpPr>
          <p:cNvPr id="59" name="CustomShape 21"/>
          <p:cNvSpPr/>
          <p:nvPr/>
        </p:nvSpPr>
        <p:spPr>
          <a:xfrm>
            <a:off x="15658560" y="30104280"/>
            <a:ext cx="12768480" cy="3514680"/>
          </a:xfrm>
          <a:prstGeom prst="rect">
            <a:avLst/>
          </a:prstGeom>
          <a:solidFill>
            <a:srgbClr val="B4A7D6"/>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3000" b="0" strike="noStrike" spc="-1">
                <a:solidFill>
                  <a:srgbClr val="000000"/>
                </a:solidFill>
                <a:latin typeface="Cambria"/>
                <a:ea typeface="Cambria"/>
              </a:rPr>
              <a:t>The findings generated by this research project have the potential to expand the current state of knowledge regarding sound-based applications of CNNs, and while simultaneously reducing the amount of jobs that require human input the results of this project could very well increase the standards of safety for a city’s residents. Ideally, a feature we would like to create in our pipeline in the future would allow for robust localization of gunshot alerts within a proposed cluster of Raspberry Pi units.</a:t>
            </a:r>
            <a:endParaRPr lang="en-US" sz="3000" b="0" strike="noStrike" spc="-1">
              <a:latin typeface="Arial"/>
            </a:endParaRPr>
          </a:p>
        </p:txBody>
      </p:sp>
      <p:sp>
        <p:nvSpPr>
          <p:cNvPr id="60" name="CustomShape 22"/>
          <p:cNvSpPr/>
          <p:nvPr/>
        </p:nvSpPr>
        <p:spPr>
          <a:xfrm>
            <a:off x="15648840" y="18335160"/>
            <a:ext cx="12754800" cy="1088640"/>
          </a:xfrm>
          <a:prstGeom prst="rect">
            <a:avLst/>
          </a:prstGeom>
          <a:solidFill>
            <a:srgbClr val="D9D2E9"/>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6000" b="0" strike="noStrike" spc="-1">
                <a:solidFill>
                  <a:srgbClr val="000000"/>
                </a:solidFill>
                <a:latin typeface="Open Sans"/>
                <a:ea typeface="Open Sans"/>
              </a:rPr>
              <a:t>Gunshot Detection Results</a:t>
            </a:r>
            <a:endParaRPr lang="en-US" sz="6000" b="0" strike="noStrike" spc="-1">
              <a:latin typeface="Arial"/>
            </a:endParaRPr>
          </a:p>
          <a:p>
            <a:pPr>
              <a:lnSpc>
                <a:spcPct val="100000"/>
              </a:lnSpc>
            </a:pPr>
            <a:endParaRPr lang="en-US" sz="6000" b="0" strike="noStrike" spc="-1">
              <a:latin typeface="Arial"/>
            </a:endParaRPr>
          </a:p>
        </p:txBody>
      </p:sp>
      <p:sp>
        <p:nvSpPr>
          <p:cNvPr id="61" name="CustomShape 23"/>
          <p:cNvSpPr/>
          <p:nvPr/>
        </p:nvSpPr>
        <p:spPr>
          <a:xfrm>
            <a:off x="15648840" y="19405080"/>
            <a:ext cx="12754800" cy="2182680"/>
          </a:xfrm>
          <a:prstGeom prst="rect">
            <a:avLst/>
          </a:prstGeom>
          <a:solidFill>
            <a:srgbClr val="B4A7D6"/>
          </a:solidFill>
          <a:ln>
            <a:noFill/>
          </a:ln>
        </p:spPr>
        <p:style>
          <a:lnRef idx="0">
            <a:scrgbClr r="0" g="0" b="0"/>
          </a:lnRef>
          <a:fillRef idx="0">
            <a:scrgbClr r="0" g="0" b="0"/>
          </a:fillRef>
          <a:effectRef idx="0">
            <a:scrgbClr r="0" g="0" b="0"/>
          </a:effectRef>
          <a:fontRef idx="minor"/>
        </p:style>
        <p:txBody>
          <a:bodyPr tIns="91440" bIns="91440">
            <a:noAutofit/>
          </a:bodyPr>
          <a:lstStyle/>
          <a:p>
            <a:pPr>
              <a:lnSpc>
                <a:spcPct val="100000"/>
              </a:lnSpc>
            </a:pPr>
            <a:r>
              <a:rPr lang="en-US" sz="3000" b="0" strike="noStrike" spc="-1" dirty="0">
                <a:solidFill>
                  <a:srgbClr val="000000"/>
                </a:solidFill>
                <a:latin typeface="Cambria"/>
                <a:ea typeface="Cambria"/>
              </a:rPr>
              <a:t>We found that all our Keras models performed well on a validation set. The best model, however, was found to be a combination of using our two 2D models together by implementing a majority-rules algorithm which dispatches alerts if both models positively identified the sound of a gunshot.</a:t>
            </a:r>
            <a:endParaRPr lang="en-US" sz="3000" b="0" strike="noStrike" spc="-1" dirty="0">
              <a:latin typeface="Arial"/>
            </a:endParaRPr>
          </a:p>
        </p:txBody>
      </p:sp>
      <p:graphicFrame>
        <p:nvGraphicFramePr>
          <p:cNvPr id="62" name="Table 24"/>
          <p:cNvGraphicFramePr/>
          <p:nvPr>
            <p:extLst>
              <p:ext uri="{D42A27DB-BD31-4B8C-83A1-F6EECF244321}">
                <p14:modId xmlns:p14="http://schemas.microsoft.com/office/powerpoint/2010/main" val="557993971"/>
              </p:ext>
            </p:extLst>
          </p:nvPr>
        </p:nvGraphicFramePr>
        <p:xfrm>
          <a:off x="15647040" y="21717000"/>
          <a:ext cx="12765600" cy="7178040"/>
        </p:xfrm>
        <a:graphic>
          <a:graphicData uri="http://schemas.openxmlformats.org/drawingml/2006/table">
            <a:tbl>
              <a:tblPr/>
              <a:tblGrid>
                <a:gridCol w="1880551">
                  <a:extLst>
                    <a:ext uri="{9D8B030D-6E8A-4147-A177-3AD203B41FA5}">
                      <a16:colId xmlns:a16="http://schemas.microsoft.com/office/drawing/2014/main" val="20000"/>
                    </a:ext>
                  </a:extLst>
                </a:gridCol>
                <a:gridCol w="2654005">
                  <a:extLst>
                    <a:ext uri="{9D8B030D-6E8A-4147-A177-3AD203B41FA5}">
                      <a16:colId xmlns:a16="http://schemas.microsoft.com/office/drawing/2014/main" val="1319845571"/>
                    </a:ext>
                  </a:extLst>
                </a:gridCol>
                <a:gridCol w="2730270">
                  <a:extLst>
                    <a:ext uri="{9D8B030D-6E8A-4147-A177-3AD203B41FA5}">
                      <a16:colId xmlns:a16="http://schemas.microsoft.com/office/drawing/2014/main" val="20001"/>
                    </a:ext>
                  </a:extLst>
                </a:gridCol>
                <a:gridCol w="2730270">
                  <a:extLst>
                    <a:ext uri="{9D8B030D-6E8A-4147-A177-3AD203B41FA5}">
                      <a16:colId xmlns:a16="http://schemas.microsoft.com/office/drawing/2014/main" val="20002"/>
                    </a:ext>
                  </a:extLst>
                </a:gridCol>
                <a:gridCol w="2770504">
                  <a:extLst>
                    <a:ext uri="{9D8B030D-6E8A-4147-A177-3AD203B41FA5}">
                      <a16:colId xmlns:a16="http://schemas.microsoft.com/office/drawing/2014/main" val="20003"/>
                    </a:ext>
                  </a:extLst>
                </a:gridCol>
              </a:tblGrid>
              <a:tr h="1760045">
                <a:tc>
                  <a:txBody>
                    <a:bodyPr/>
                    <a:lstStyle/>
                    <a:p>
                      <a:endParaRPr lang="en-US" sz="2400"/>
                    </a:p>
                  </a:txBody>
                  <a:tcPr marL="65520" marR="65520">
                    <a:lnT w="12240">
                      <a:solidFill>
                        <a:srgbClr val="78909C"/>
                      </a:solidFill>
                    </a:lnT>
                    <a:lnB w="12240">
                      <a:solidFill>
                        <a:srgbClr val="78909C"/>
                      </a:solidFill>
                    </a:lnB>
                    <a:noFill/>
                  </a:tcPr>
                </a:tc>
                <a:tc>
                  <a:txBody>
                    <a:bodyPr/>
                    <a:lstStyle/>
                    <a:p>
                      <a:pPr algn="ctr">
                        <a:lnSpc>
                          <a:spcPct val="100000"/>
                        </a:lnSpc>
                      </a:pPr>
                      <a:r>
                        <a:rPr lang="en-US" sz="2400" b="1" strike="noStrike" spc="-1" dirty="0">
                          <a:latin typeface="Arial"/>
                        </a:rPr>
                        <a:t>1D Convolutional Neural Network (44100 x 1)</a:t>
                      </a:r>
                    </a:p>
                  </a:txBody>
                  <a:tcPr marL="65520" marR="65520">
                    <a:lnT w="12240">
                      <a:solidFill>
                        <a:srgbClr val="78909C"/>
                      </a:solidFill>
                    </a:lnT>
                    <a:lnB w="12240" cap="flat" cmpd="sng" algn="ctr">
                      <a:solidFill>
                        <a:srgbClr val="78909C"/>
                      </a:solidFill>
                      <a:prstDash val="solid"/>
                      <a:round/>
                      <a:headEnd type="none" w="med" len="med"/>
                      <a:tailEnd type="none" w="med" len="med"/>
                    </a:lnB>
                    <a:noFill/>
                  </a:tcPr>
                </a:tc>
                <a:tc>
                  <a:txBody>
                    <a:bodyPr/>
                    <a:lstStyle/>
                    <a:p>
                      <a:pPr algn="ctr">
                        <a:lnSpc>
                          <a:spcPct val="100000"/>
                        </a:lnSpc>
                      </a:pPr>
                      <a:r>
                        <a:rPr lang="en-US" sz="2400" b="1" strike="noStrike" spc="-1" dirty="0">
                          <a:solidFill>
                            <a:srgbClr val="000000"/>
                          </a:solidFill>
                          <a:latin typeface="Arial"/>
                          <a:ea typeface="Arial"/>
                        </a:rPr>
                        <a:t>2D Convolutional Neural Network </a:t>
                      </a:r>
                      <a:endParaRPr lang="en-US" sz="2400" b="0" strike="noStrike" spc="-1" dirty="0">
                        <a:latin typeface="Arial"/>
                      </a:endParaRPr>
                    </a:p>
                    <a:p>
                      <a:pPr algn="ctr">
                        <a:lnSpc>
                          <a:spcPct val="100000"/>
                        </a:lnSpc>
                      </a:pPr>
                      <a:r>
                        <a:rPr lang="en-US" sz="2400" b="1" strike="noStrike" spc="-1" dirty="0">
                          <a:solidFill>
                            <a:srgbClr val="000000"/>
                          </a:solidFill>
                          <a:latin typeface="Arial"/>
                          <a:ea typeface="Arial"/>
                        </a:rPr>
                        <a:t>(128 x 64)</a:t>
                      </a:r>
                      <a:endParaRPr lang="en-US" sz="2400" b="0" strike="noStrike" spc="-1" dirty="0">
                        <a:latin typeface="Arial"/>
                      </a:endParaRPr>
                    </a:p>
                  </a:txBody>
                  <a:tcPr marL="65520" marR="65520">
                    <a:lnT w="12240">
                      <a:solidFill>
                        <a:srgbClr val="78909C"/>
                      </a:solidFill>
                    </a:lnT>
                    <a:lnB w="12240">
                      <a:solidFill>
                        <a:srgbClr val="78909C"/>
                      </a:solidFill>
                    </a:lnB>
                    <a:noFill/>
                  </a:tcPr>
                </a:tc>
                <a:tc>
                  <a:txBody>
                    <a:bodyPr/>
                    <a:lstStyle/>
                    <a:p>
                      <a:pPr algn="ctr">
                        <a:lnSpc>
                          <a:spcPct val="100000"/>
                        </a:lnSpc>
                      </a:pPr>
                      <a:r>
                        <a:rPr lang="en-US" sz="2400" b="1" strike="noStrike" spc="-1">
                          <a:solidFill>
                            <a:srgbClr val="000000"/>
                          </a:solidFill>
                          <a:latin typeface="Arial"/>
                          <a:ea typeface="Arial"/>
                        </a:rPr>
                        <a:t>2D Convolutional Neural Network</a:t>
                      </a:r>
                      <a:endParaRPr lang="en-US" sz="2400" b="0" strike="noStrike" spc="-1">
                        <a:latin typeface="Arial"/>
                      </a:endParaRPr>
                    </a:p>
                    <a:p>
                      <a:pPr algn="ctr">
                        <a:lnSpc>
                          <a:spcPct val="100000"/>
                        </a:lnSpc>
                      </a:pPr>
                      <a:r>
                        <a:rPr lang="en-US" sz="2400" b="1" strike="noStrike" spc="-1">
                          <a:solidFill>
                            <a:srgbClr val="000000"/>
                          </a:solidFill>
                          <a:latin typeface="Arial"/>
                          <a:ea typeface="Arial"/>
                        </a:rPr>
                        <a:t>(128 x 128)</a:t>
                      </a:r>
                      <a:endParaRPr lang="en-US" sz="2400" b="0" strike="noStrike" spc="-1">
                        <a:latin typeface="Arial"/>
                      </a:endParaRPr>
                    </a:p>
                  </a:txBody>
                  <a:tcPr marL="65520" marR="65520">
                    <a:lnT w="12240">
                      <a:solidFill>
                        <a:srgbClr val="78909C"/>
                      </a:solidFill>
                    </a:lnT>
                    <a:lnB w="12240">
                      <a:solidFill>
                        <a:srgbClr val="78909C"/>
                      </a:solidFill>
                    </a:lnB>
                    <a:noFill/>
                  </a:tcPr>
                </a:tc>
                <a:tc>
                  <a:txBody>
                    <a:bodyPr/>
                    <a:lstStyle/>
                    <a:p>
                      <a:pPr algn="ctr">
                        <a:lnSpc>
                          <a:spcPct val="100000"/>
                        </a:lnSpc>
                      </a:pPr>
                      <a:r>
                        <a:rPr lang="en-US" sz="2400" b="1" strike="noStrike" spc="-1" dirty="0">
                          <a:solidFill>
                            <a:srgbClr val="000000"/>
                          </a:solidFill>
                          <a:latin typeface="Arial"/>
                          <a:ea typeface="Arial"/>
                        </a:rPr>
                        <a:t>2D Convolutional Neural Network Ensemble</a:t>
                      </a:r>
                      <a:endParaRPr lang="en-US" sz="2400" b="0" strike="noStrike" spc="-1" dirty="0">
                        <a:latin typeface="Arial"/>
                      </a:endParaRPr>
                    </a:p>
                    <a:p>
                      <a:pPr algn="ctr">
                        <a:lnSpc>
                          <a:spcPct val="100000"/>
                        </a:lnSpc>
                      </a:pPr>
                      <a:r>
                        <a:rPr lang="en-US" sz="2400" b="1" strike="noStrike" spc="-1" dirty="0">
                          <a:solidFill>
                            <a:srgbClr val="000000"/>
                          </a:solidFill>
                          <a:latin typeface="Arial"/>
                          <a:ea typeface="Arial"/>
                        </a:rPr>
                        <a:t>(64/128 Model)</a:t>
                      </a:r>
                      <a:endParaRPr lang="en-US" sz="2400" b="0" strike="noStrike" spc="-1" dirty="0">
                        <a:latin typeface="Arial"/>
                      </a:endParaRPr>
                    </a:p>
                  </a:txBody>
                  <a:tcPr marL="65520" marR="65520">
                    <a:lnT w="12240">
                      <a:solidFill>
                        <a:srgbClr val="78909C"/>
                      </a:solidFill>
                    </a:lnT>
                    <a:lnB w="12240">
                      <a:solidFill>
                        <a:srgbClr val="78909C"/>
                      </a:solidFill>
                    </a:lnB>
                    <a:noFill/>
                  </a:tcPr>
                </a:tc>
                <a:extLst>
                  <a:ext uri="{0D108BD9-81ED-4DB2-BD59-A6C34878D82A}">
                    <a16:rowId xmlns:a16="http://schemas.microsoft.com/office/drawing/2014/main" val="10000"/>
                  </a:ext>
                </a:extLst>
              </a:tr>
              <a:tr h="1467005">
                <a:tc>
                  <a:txBody>
                    <a:bodyPr/>
                    <a:lstStyle/>
                    <a:p>
                      <a:pPr algn="ctr">
                        <a:lnSpc>
                          <a:spcPct val="100000"/>
                        </a:lnSpc>
                      </a:pPr>
                      <a:r>
                        <a:rPr lang="en-US" sz="2400" b="0" strike="noStrike" spc="-1">
                          <a:solidFill>
                            <a:srgbClr val="000000"/>
                          </a:solidFill>
                          <a:latin typeface="Arial"/>
                          <a:ea typeface="Arial"/>
                        </a:rPr>
                        <a:t>Accuracy</a:t>
                      </a:r>
                      <a:endParaRPr lang="en-US" sz="2400" b="0" strike="noStrike" spc="-1">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a:lstStyle/>
                    <a:p>
                      <a:pPr algn="ctr">
                        <a:lnSpc>
                          <a:spcPct val="100000"/>
                        </a:lnSpc>
                      </a:pPr>
                      <a:r>
                        <a:rPr lang="en-US" sz="2400" b="0" strike="noStrike" spc="-1" dirty="0">
                          <a:latin typeface="Arial"/>
                        </a:rPr>
                        <a:t>97.4%</a:t>
                      </a:r>
                    </a:p>
                  </a:txBody>
                  <a:tcPr marL="65520" marR="65520">
                    <a:lnT w="12240" cap="flat" cmpd="sng" algn="ctr">
                      <a:solidFill>
                        <a:srgbClr val="78909C"/>
                      </a:solidFill>
                      <a:prstDash val="solid"/>
                      <a:round/>
                      <a:headEnd type="none" w="med" len="med"/>
                      <a:tailEnd type="none" w="med" len="med"/>
                    </a:lnT>
                    <a:lnB w="12240" cap="flat" cmpd="sng" algn="ctr">
                      <a:solidFill>
                        <a:srgbClr val="78909C"/>
                      </a:solidFill>
                      <a:prstDash val="solid"/>
                      <a:round/>
                      <a:headEnd type="none" w="med" len="med"/>
                      <a:tailEnd type="none" w="med" len="med"/>
                    </a:lnB>
                    <a:solidFill>
                      <a:srgbClr val="78909C">
                        <a:alpha val="20000"/>
                      </a:srgbClr>
                    </a:solidFill>
                  </a:tcPr>
                </a:tc>
                <a:tc>
                  <a:txBody>
                    <a:bodyPr/>
                    <a:lstStyle/>
                    <a:p>
                      <a:pPr algn="ctr">
                        <a:lnSpc>
                          <a:spcPct val="100000"/>
                        </a:lnSpc>
                      </a:pPr>
                      <a:r>
                        <a:rPr lang="en-US" sz="2400" b="0" strike="noStrike" spc="-1" dirty="0">
                          <a:solidFill>
                            <a:srgbClr val="000000"/>
                          </a:solidFill>
                          <a:latin typeface="Arial"/>
                          <a:ea typeface="Arial"/>
                        </a:rPr>
                        <a:t>98.8%</a:t>
                      </a:r>
                      <a:endParaRPr lang="en-US" sz="2400" b="0" strike="noStrike" spc="-1" dirty="0">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a:lstStyle/>
                    <a:p>
                      <a:pPr algn="ctr">
                        <a:lnSpc>
                          <a:spcPct val="100000"/>
                        </a:lnSpc>
                      </a:pPr>
                      <a:r>
                        <a:rPr lang="en-US" sz="2400" b="0" strike="noStrike" spc="-1">
                          <a:solidFill>
                            <a:srgbClr val="000000"/>
                          </a:solidFill>
                          <a:latin typeface="Arial"/>
                          <a:ea typeface="Arial"/>
                        </a:rPr>
                        <a:t>98.8%</a:t>
                      </a:r>
                      <a:endParaRPr lang="en-US" sz="2400" b="0" strike="noStrike" spc="-1">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a:lstStyle/>
                    <a:p>
                      <a:pPr algn="ctr">
                        <a:lnSpc>
                          <a:spcPct val="100000"/>
                        </a:lnSpc>
                      </a:pPr>
                      <a:r>
                        <a:rPr lang="en-US" sz="2400" b="0" strike="noStrike" spc="-1">
                          <a:solidFill>
                            <a:srgbClr val="000000"/>
                          </a:solidFill>
                          <a:latin typeface="Arial"/>
                          <a:ea typeface="Arial"/>
                        </a:rPr>
                        <a:t>98.8%</a:t>
                      </a:r>
                      <a:endParaRPr lang="en-US" sz="2400" b="0" strike="noStrike" spc="-1">
                        <a:latin typeface="Arial"/>
                      </a:endParaRPr>
                    </a:p>
                  </a:txBody>
                  <a:tcPr marL="65520" marR="65520">
                    <a:lnT w="12240">
                      <a:solidFill>
                        <a:srgbClr val="78909C"/>
                      </a:solidFill>
                    </a:lnT>
                    <a:lnB w="12240">
                      <a:solidFill>
                        <a:srgbClr val="78909C"/>
                      </a:solidFill>
                    </a:lnB>
                    <a:solidFill>
                      <a:srgbClr val="78909C">
                        <a:alpha val="20000"/>
                      </a:srgbClr>
                    </a:solidFill>
                  </a:tcPr>
                </a:tc>
                <a:extLst>
                  <a:ext uri="{0D108BD9-81ED-4DB2-BD59-A6C34878D82A}">
                    <a16:rowId xmlns:a16="http://schemas.microsoft.com/office/drawing/2014/main" val="10001"/>
                  </a:ext>
                </a:extLst>
              </a:tr>
              <a:tr h="1422256">
                <a:tc>
                  <a:txBody>
                    <a:bodyPr/>
                    <a:lstStyle/>
                    <a:p>
                      <a:pPr algn="ctr">
                        <a:lnSpc>
                          <a:spcPct val="100000"/>
                        </a:lnSpc>
                      </a:pPr>
                      <a:r>
                        <a:rPr lang="en-US" sz="2400" b="0" strike="noStrike" spc="-1">
                          <a:solidFill>
                            <a:srgbClr val="000000"/>
                          </a:solidFill>
                          <a:latin typeface="Arial"/>
                          <a:ea typeface="Arial"/>
                        </a:rPr>
                        <a:t>Precision</a:t>
                      </a:r>
                      <a:endParaRPr lang="en-US" sz="2400" b="0" strike="noStrike" spc="-1">
                        <a:latin typeface="Arial"/>
                      </a:endParaRPr>
                    </a:p>
                  </a:txBody>
                  <a:tcPr marL="65520" marR="65520">
                    <a:lnT w="12240">
                      <a:solidFill>
                        <a:srgbClr val="78909C"/>
                      </a:solidFill>
                    </a:lnT>
                    <a:lnB w="12240">
                      <a:solidFill>
                        <a:srgbClr val="78909C"/>
                      </a:solidFill>
                    </a:lnB>
                    <a:noFill/>
                  </a:tcPr>
                </a:tc>
                <a:tc>
                  <a:txBody>
                    <a:bodyPr/>
                    <a:lstStyle/>
                    <a:p>
                      <a:pPr algn="ctr">
                        <a:lnSpc>
                          <a:spcPct val="100000"/>
                        </a:lnSpc>
                      </a:pPr>
                      <a:r>
                        <a:rPr lang="en-US" sz="2400" b="0" strike="noStrike" spc="-1" dirty="0">
                          <a:latin typeface="Arial"/>
                        </a:rPr>
                        <a:t>94.2%</a:t>
                      </a:r>
                    </a:p>
                  </a:txBody>
                  <a:tcPr marL="65520" marR="65520">
                    <a:lnT w="12240" cap="flat" cmpd="sng" algn="ctr">
                      <a:solidFill>
                        <a:srgbClr val="78909C"/>
                      </a:solidFill>
                      <a:prstDash val="solid"/>
                      <a:round/>
                      <a:headEnd type="none" w="med" len="med"/>
                      <a:tailEnd type="none" w="med" len="med"/>
                    </a:lnT>
                    <a:lnB w="12240" cap="flat" cmpd="sng" algn="ctr">
                      <a:solidFill>
                        <a:srgbClr val="78909C"/>
                      </a:solidFill>
                      <a:prstDash val="solid"/>
                      <a:round/>
                      <a:headEnd type="none" w="med" len="med"/>
                      <a:tailEnd type="none" w="med" len="med"/>
                    </a:lnB>
                    <a:noFill/>
                  </a:tcPr>
                </a:tc>
                <a:tc>
                  <a:txBody>
                    <a:bodyPr/>
                    <a:lstStyle/>
                    <a:p>
                      <a:pPr algn="ctr">
                        <a:lnSpc>
                          <a:spcPct val="100000"/>
                        </a:lnSpc>
                      </a:pPr>
                      <a:r>
                        <a:rPr lang="en-US" sz="2400" b="0" strike="noStrike" spc="-1" dirty="0">
                          <a:solidFill>
                            <a:srgbClr val="000000"/>
                          </a:solidFill>
                          <a:latin typeface="Arial"/>
                          <a:ea typeface="Arial"/>
                        </a:rPr>
                        <a:t>96.5%</a:t>
                      </a:r>
                      <a:endParaRPr lang="en-US" sz="2400" b="0" strike="noStrike" spc="-1" dirty="0">
                        <a:latin typeface="Arial"/>
                      </a:endParaRPr>
                    </a:p>
                  </a:txBody>
                  <a:tcPr marL="65520" marR="65520">
                    <a:lnT w="12240">
                      <a:solidFill>
                        <a:srgbClr val="78909C"/>
                      </a:solidFill>
                    </a:lnT>
                    <a:lnB w="12240">
                      <a:solidFill>
                        <a:srgbClr val="78909C"/>
                      </a:solidFill>
                    </a:lnB>
                    <a:noFill/>
                  </a:tcPr>
                </a:tc>
                <a:tc>
                  <a:txBody>
                    <a:bodyPr/>
                    <a:lstStyle/>
                    <a:p>
                      <a:pPr algn="ctr">
                        <a:lnSpc>
                          <a:spcPct val="100000"/>
                        </a:lnSpc>
                      </a:pPr>
                      <a:r>
                        <a:rPr lang="en-US" sz="2400" b="0" strike="noStrike" spc="-1">
                          <a:solidFill>
                            <a:srgbClr val="000000"/>
                          </a:solidFill>
                          <a:latin typeface="Arial"/>
                          <a:ea typeface="Arial"/>
                        </a:rPr>
                        <a:t>94.3%</a:t>
                      </a:r>
                      <a:endParaRPr lang="en-US" sz="2400" b="0" strike="noStrike" spc="-1">
                        <a:latin typeface="Arial"/>
                      </a:endParaRPr>
                    </a:p>
                  </a:txBody>
                  <a:tcPr marL="65520" marR="65520">
                    <a:lnT w="12240">
                      <a:solidFill>
                        <a:srgbClr val="78909C"/>
                      </a:solidFill>
                    </a:lnT>
                    <a:lnB w="12240">
                      <a:solidFill>
                        <a:srgbClr val="78909C"/>
                      </a:solidFill>
                    </a:lnB>
                    <a:noFill/>
                  </a:tcPr>
                </a:tc>
                <a:tc>
                  <a:txBody>
                    <a:bodyPr/>
                    <a:lstStyle/>
                    <a:p>
                      <a:pPr algn="ctr">
                        <a:lnSpc>
                          <a:spcPct val="100000"/>
                        </a:lnSpc>
                      </a:pPr>
                      <a:r>
                        <a:rPr lang="en-US" sz="2400" b="0" strike="noStrike" spc="-1">
                          <a:solidFill>
                            <a:srgbClr val="000000"/>
                          </a:solidFill>
                          <a:latin typeface="Arial"/>
                          <a:ea typeface="Arial"/>
                        </a:rPr>
                        <a:t>97.1%</a:t>
                      </a:r>
                      <a:endParaRPr lang="en-US" sz="2400" b="0" strike="noStrike" spc="-1">
                        <a:latin typeface="Arial"/>
                      </a:endParaRPr>
                    </a:p>
                  </a:txBody>
                  <a:tcPr marL="65520" marR="65520">
                    <a:lnT w="12240">
                      <a:solidFill>
                        <a:srgbClr val="78909C"/>
                      </a:solidFill>
                    </a:lnT>
                    <a:lnB w="12240">
                      <a:solidFill>
                        <a:srgbClr val="78909C"/>
                      </a:solidFill>
                    </a:lnB>
                    <a:noFill/>
                  </a:tcPr>
                </a:tc>
                <a:extLst>
                  <a:ext uri="{0D108BD9-81ED-4DB2-BD59-A6C34878D82A}">
                    <a16:rowId xmlns:a16="http://schemas.microsoft.com/office/drawing/2014/main" val="10002"/>
                  </a:ext>
                </a:extLst>
              </a:tr>
              <a:tr h="1264186">
                <a:tc>
                  <a:txBody>
                    <a:bodyPr/>
                    <a:lstStyle/>
                    <a:p>
                      <a:pPr algn="ctr">
                        <a:lnSpc>
                          <a:spcPct val="100000"/>
                        </a:lnSpc>
                      </a:pPr>
                      <a:r>
                        <a:rPr lang="en-US" sz="2400" b="0" strike="noStrike" spc="-1">
                          <a:solidFill>
                            <a:srgbClr val="000000"/>
                          </a:solidFill>
                          <a:latin typeface="Arial"/>
                          <a:ea typeface="Arial"/>
                        </a:rPr>
                        <a:t>Recall</a:t>
                      </a:r>
                      <a:endParaRPr lang="en-US" sz="2400" b="0" strike="noStrike" spc="-1">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a:lstStyle/>
                    <a:p>
                      <a:pPr algn="ctr">
                        <a:lnSpc>
                          <a:spcPct val="100000"/>
                        </a:lnSpc>
                      </a:pPr>
                      <a:r>
                        <a:rPr lang="en-US" sz="2400" b="0" strike="noStrike" spc="-1" dirty="0">
                          <a:latin typeface="Arial"/>
                        </a:rPr>
                        <a:t>84.3%</a:t>
                      </a:r>
                    </a:p>
                  </a:txBody>
                  <a:tcPr marL="65520" marR="65520">
                    <a:lnT w="12240" cap="flat" cmpd="sng" algn="ctr">
                      <a:solidFill>
                        <a:srgbClr val="78909C"/>
                      </a:solidFill>
                      <a:prstDash val="solid"/>
                      <a:round/>
                      <a:headEnd type="none" w="med" len="med"/>
                      <a:tailEnd type="none" w="med" len="med"/>
                    </a:lnT>
                    <a:lnB w="12240" cap="flat" cmpd="sng" algn="ctr">
                      <a:solidFill>
                        <a:srgbClr val="78909C"/>
                      </a:solidFill>
                      <a:prstDash val="solid"/>
                      <a:round/>
                      <a:headEnd type="none" w="med" len="med"/>
                      <a:tailEnd type="none" w="med" len="med"/>
                    </a:lnB>
                    <a:solidFill>
                      <a:srgbClr val="78909C">
                        <a:alpha val="20000"/>
                      </a:srgbClr>
                    </a:solidFill>
                  </a:tcPr>
                </a:tc>
                <a:tc>
                  <a:txBody>
                    <a:bodyPr/>
                    <a:lstStyle/>
                    <a:p>
                      <a:pPr algn="ctr">
                        <a:lnSpc>
                          <a:spcPct val="100000"/>
                        </a:lnSpc>
                      </a:pPr>
                      <a:r>
                        <a:rPr lang="en-US" sz="2400" b="0" strike="noStrike" spc="-1" dirty="0">
                          <a:solidFill>
                            <a:srgbClr val="000000"/>
                          </a:solidFill>
                          <a:latin typeface="Arial"/>
                          <a:ea typeface="Arial"/>
                        </a:rPr>
                        <a:t>93.8%</a:t>
                      </a:r>
                      <a:endParaRPr lang="en-US" sz="2400" b="0" strike="noStrike" spc="-1" dirty="0">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a:lstStyle/>
                    <a:p>
                      <a:pPr algn="ctr">
                        <a:lnSpc>
                          <a:spcPct val="100000"/>
                        </a:lnSpc>
                      </a:pPr>
                      <a:r>
                        <a:rPr lang="en-US" sz="2400" b="0" strike="noStrike" spc="-1">
                          <a:solidFill>
                            <a:srgbClr val="000000"/>
                          </a:solidFill>
                          <a:latin typeface="Arial"/>
                          <a:ea typeface="Arial"/>
                        </a:rPr>
                        <a:t>96.2%</a:t>
                      </a:r>
                      <a:endParaRPr lang="en-US" sz="2400" b="0" strike="noStrike" spc="-1">
                        <a:latin typeface="Arial"/>
                      </a:endParaRPr>
                    </a:p>
                  </a:txBody>
                  <a:tcPr marL="65520" marR="65520">
                    <a:lnT w="12240">
                      <a:solidFill>
                        <a:srgbClr val="78909C"/>
                      </a:solidFill>
                    </a:lnT>
                    <a:lnB w="12240">
                      <a:solidFill>
                        <a:srgbClr val="78909C"/>
                      </a:solidFill>
                    </a:lnB>
                    <a:solidFill>
                      <a:srgbClr val="78909C">
                        <a:alpha val="20000"/>
                      </a:srgbClr>
                    </a:solidFill>
                  </a:tcPr>
                </a:tc>
                <a:tc>
                  <a:txBody>
                    <a:bodyPr/>
                    <a:lstStyle/>
                    <a:p>
                      <a:pPr algn="ctr">
                        <a:lnSpc>
                          <a:spcPct val="100000"/>
                        </a:lnSpc>
                      </a:pPr>
                      <a:r>
                        <a:rPr lang="en-US" sz="2400" b="0" strike="noStrike" spc="-1">
                          <a:solidFill>
                            <a:srgbClr val="000000"/>
                          </a:solidFill>
                          <a:latin typeface="Arial"/>
                          <a:ea typeface="Arial"/>
                        </a:rPr>
                        <a:t>92.9%</a:t>
                      </a:r>
                      <a:endParaRPr lang="en-US" sz="2400" b="0" strike="noStrike" spc="-1">
                        <a:latin typeface="Arial"/>
                      </a:endParaRPr>
                    </a:p>
                  </a:txBody>
                  <a:tcPr marL="65520" marR="65520">
                    <a:lnT w="12240">
                      <a:solidFill>
                        <a:srgbClr val="78909C"/>
                      </a:solidFill>
                    </a:lnT>
                    <a:lnB w="12240">
                      <a:solidFill>
                        <a:srgbClr val="78909C"/>
                      </a:solidFill>
                    </a:lnB>
                    <a:solidFill>
                      <a:srgbClr val="78909C">
                        <a:alpha val="20000"/>
                      </a:srgbClr>
                    </a:solidFill>
                  </a:tcPr>
                </a:tc>
                <a:extLst>
                  <a:ext uri="{0D108BD9-81ED-4DB2-BD59-A6C34878D82A}">
                    <a16:rowId xmlns:a16="http://schemas.microsoft.com/office/drawing/2014/main" val="10003"/>
                  </a:ext>
                </a:extLst>
              </a:tr>
              <a:tr h="1264548">
                <a:tc>
                  <a:txBody>
                    <a:bodyPr/>
                    <a:lstStyle/>
                    <a:p>
                      <a:pPr algn="ctr">
                        <a:lnSpc>
                          <a:spcPct val="100000"/>
                        </a:lnSpc>
                      </a:pPr>
                      <a:r>
                        <a:rPr lang="en-US" sz="2400" b="0" strike="noStrike" spc="-1">
                          <a:solidFill>
                            <a:srgbClr val="000000"/>
                          </a:solidFill>
                          <a:latin typeface="Arial"/>
                          <a:ea typeface="Arial"/>
                        </a:rPr>
                        <a:t>F1 Score</a:t>
                      </a:r>
                      <a:endParaRPr lang="en-US" sz="2400" b="0" strike="noStrike" spc="-1">
                        <a:latin typeface="Arial"/>
                      </a:endParaRPr>
                    </a:p>
                  </a:txBody>
                  <a:tcPr marL="65520" marR="65520">
                    <a:lnT w="12240">
                      <a:solidFill>
                        <a:srgbClr val="78909C"/>
                      </a:solidFill>
                    </a:lnT>
                    <a:lnB w="12240">
                      <a:solidFill>
                        <a:srgbClr val="78909C"/>
                      </a:solidFill>
                    </a:lnB>
                    <a:noFill/>
                  </a:tcPr>
                </a:tc>
                <a:tc>
                  <a:txBody>
                    <a:bodyPr/>
                    <a:lstStyle/>
                    <a:p>
                      <a:pPr algn="ctr">
                        <a:lnSpc>
                          <a:spcPct val="100000"/>
                        </a:lnSpc>
                      </a:pPr>
                      <a:r>
                        <a:rPr lang="en-US" sz="2400" b="0" strike="noStrike" spc="-1" dirty="0">
                          <a:latin typeface="Arial"/>
                        </a:rPr>
                        <a:t>89.0%</a:t>
                      </a:r>
                    </a:p>
                  </a:txBody>
                  <a:tcPr marL="65520" marR="65520">
                    <a:lnT w="12240" cap="flat" cmpd="sng" algn="ctr">
                      <a:solidFill>
                        <a:srgbClr val="78909C"/>
                      </a:solidFill>
                      <a:prstDash val="solid"/>
                      <a:round/>
                      <a:headEnd type="none" w="med" len="med"/>
                      <a:tailEnd type="none" w="med" len="med"/>
                    </a:lnT>
                    <a:lnB w="12240">
                      <a:solidFill>
                        <a:srgbClr val="78909C"/>
                      </a:solidFill>
                    </a:lnB>
                    <a:noFill/>
                  </a:tcPr>
                </a:tc>
                <a:tc>
                  <a:txBody>
                    <a:bodyPr/>
                    <a:lstStyle/>
                    <a:p>
                      <a:pPr algn="ctr">
                        <a:lnSpc>
                          <a:spcPct val="100000"/>
                        </a:lnSpc>
                      </a:pPr>
                      <a:r>
                        <a:rPr lang="en-US" sz="2400" b="0" strike="noStrike" spc="-1" dirty="0">
                          <a:solidFill>
                            <a:srgbClr val="000000"/>
                          </a:solidFill>
                          <a:latin typeface="Arial"/>
                          <a:ea typeface="Arial"/>
                        </a:rPr>
                        <a:t>95.1%</a:t>
                      </a:r>
                      <a:endParaRPr lang="en-US" sz="2400" b="0" strike="noStrike" spc="-1" dirty="0">
                        <a:latin typeface="Arial"/>
                      </a:endParaRPr>
                    </a:p>
                  </a:txBody>
                  <a:tcPr marL="65520" marR="65520">
                    <a:lnT w="12240">
                      <a:solidFill>
                        <a:srgbClr val="78909C"/>
                      </a:solidFill>
                    </a:lnT>
                    <a:lnB w="12240">
                      <a:solidFill>
                        <a:srgbClr val="78909C"/>
                      </a:solidFill>
                    </a:lnB>
                    <a:noFill/>
                  </a:tcPr>
                </a:tc>
                <a:tc>
                  <a:txBody>
                    <a:bodyPr/>
                    <a:lstStyle/>
                    <a:p>
                      <a:pPr algn="ctr">
                        <a:lnSpc>
                          <a:spcPct val="100000"/>
                        </a:lnSpc>
                      </a:pPr>
                      <a:r>
                        <a:rPr lang="en-US" sz="2400" b="0" strike="noStrike" spc="-1">
                          <a:solidFill>
                            <a:srgbClr val="000000"/>
                          </a:solidFill>
                          <a:latin typeface="Arial"/>
                          <a:ea typeface="Arial"/>
                        </a:rPr>
                        <a:t>95.2%</a:t>
                      </a:r>
                      <a:endParaRPr lang="en-US" sz="2400" b="0" strike="noStrike" spc="-1">
                        <a:latin typeface="Arial"/>
                      </a:endParaRPr>
                    </a:p>
                  </a:txBody>
                  <a:tcPr marL="65520" marR="65520">
                    <a:lnT w="12240">
                      <a:solidFill>
                        <a:srgbClr val="78909C"/>
                      </a:solidFill>
                    </a:lnT>
                    <a:lnB w="12240">
                      <a:solidFill>
                        <a:srgbClr val="78909C"/>
                      </a:solidFill>
                    </a:lnB>
                    <a:noFill/>
                  </a:tcPr>
                </a:tc>
                <a:tc>
                  <a:txBody>
                    <a:bodyPr/>
                    <a:lstStyle/>
                    <a:p>
                      <a:pPr algn="ctr">
                        <a:lnSpc>
                          <a:spcPct val="100000"/>
                        </a:lnSpc>
                      </a:pPr>
                      <a:r>
                        <a:rPr lang="en-US" sz="2400" b="0" strike="noStrike" spc="-1" dirty="0">
                          <a:solidFill>
                            <a:srgbClr val="000000"/>
                          </a:solidFill>
                          <a:latin typeface="Arial"/>
                          <a:ea typeface="Arial"/>
                        </a:rPr>
                        <a:t>95.0%</a:t>
                      </a:r>
                      <a:endParaRPr lang="en-US" sz="2400" b="0" strike="noStrike" spc="-1" dirty="0">
                        <a:latin typeface="Arial"/>
                      </a:endParaRPr>
                    </a:p>
                  </a:txBody>
                  <a:tcPr marL="65520" marR="65520">
                    <a:lnT w="12240">
                      <a:solidFill>
                        <a:srgbClr val="78909C"/>
                      </a:solidFill>
                    </a:lnT>
                    <a:lnB w="12240">
                      <a:solidFill>
                        <a:srgbClr val="78909C"/>
                      </a:solidFill>
                    </a:lnB>
                    <a:noFill/>
                  </a:tcPr>
                </a:tc>
                <a:extLst>
                  <a:ext uri="{0D108BD9-81ED-4DB2-BD59-A6C34878D82A}">
                    <a16:rowId xmlns:a16="http://schemas.microsoft.com/office/drawing/2014/main" val="10004"/>
                  </a:ext>
                </a:extLst>
              </a:tr>
            </a:tbl>
          </a:graphicData>
        </a:graphic>
      </p:graphicFrame>
      <p:pic>
        <p:nvPicPr>
          <p:cNvPr id="63" name="Picture 7"/>
          <p:cNvPicPr/>
          <p:nvPr/>
        </p:nvPicPr>
        <p:blipFill>
          <a:blip r:embed="rId3"/>
          <a:stretch/>
        </p:blipFill>
        <p:spPr>
          <a:xfrm>
            <a:off x="5036400" y="19510200"/>
            <a:ext cx="8471160" cy="3728160"/>
          </a:xfrm>
          <a:prstGeom prst="rect">
            <a:avLst/>
          </a:prstGeom>
          <a:ln>
            <a:noFill/>
          </a:ln>
        </p:spPr>
      </p:pic>
      <p:pic>
        <p:nvPicPr>
          <p:cNvPr id="64" name="Picture 3"/>
          <p:cNvPicPr/>
          <p:nvPr/>
        </p:nvPicPr>
        <p:blipFill>
          <a:blip r:embed="rId4"/>
          <a:stretch/>
        </p:blipFill>
        <p:spPr>
          <a:xfrm>
            <a:off x="20245680" y="15076800"/>
            <a:ext cx="3704040" cy="2739600"/>
          </a:xfrm>
          <a:prstGeom prst="rect">
            <a:avLst/>
          </a:prstGeom>
          <a:ln>
            <a:noFill/>
          </a:ln>
        </p:spPr>
      </p:pic>
      <p:pic>
        <p:nvPicPr>
          <p:cNvPr id="65" name="Picture 6"/>
          <p:cNvPicPr/>
          <p:nvPr/>
        </p:nvPicPr>
        <p:blipFill>
          <a:blip r:embed="rId5"/>
          <a:stretch/>
        </p:blipFill>
        <p:spPr>
          <a:xfrm>
            <a:off x="16232040" y="15110640"/>
            <a:ext cx="2672640" cy="2672640"/>
          </a:xfrm>
          <a:prstGeom prst="rect">
            <a:avLst/>
          </a:prstGeom>
          <a:ln>
            <a:noFill/>
          </a:ln>
        </p:spPr>
      </p:pic>
      <p:pic>
        <p:nvPicPr>
          <p:cNvPr id="66" name="Picture 9"/>
          <p:cNvPicPr/>
          <p:nvPr/>
        </p:nvPicPr>
        <p:blipFill>
          <a:blip r:embed="rId6"/>
          <a:stretch/>
        </p:blipFill>
        <p:spPr>
          <a:xfrm>
            <a:off x="25291440" y="15689520"/>
            <a:ext cx="2499120" cy="1514520"/>
          </a:xfrm>
          <a:prstGeom prst="rect">
            <a:avLst/>
          </a:prstGeom>
          <a:ln>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380</TotalTime>
  <Words>766</Words>
  <Application>Microsoft Office PowerPoint</Application>
  <PresentationFormat>Custom</PresentationFormat>
  <Paragraphs>66</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Open Sans</vt:lpstr>
      <vt:lpstr>Arial</vt:lpstr>
      <vt:lpstr>Cambria</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Alex Morehead</cp:lastModifiedBy>
  <cp:revision>916</cp:revision>
  <dcterms:modified xsi:type="dcterms:W3CDTF">2019-07-20T03:08:31Z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vt:i4>
  </property>
  <property fmtid="{D5CDD505-2E9C-101B-9397-08002B2CF9AE}" pid="8" name="PresentationFormat">
    <vt:lpwstr>Custom</vt:lpwstr>
  </property>
  <property fmtid="{D5CDD505-2E9C-101B-9397-08002B2CF9AE}" pid="9" name="ScaleCrop">
    <vt:bool>false</vt:bool>
  </property>
  <property fmtid="{D5CDD505-2E9C-101B-9397-08002B2CF9AE}" pid="10" name="ShareDoc">
    <vt:bool>false</vt:bool>
  </property>
  <property fmtid="{D5CDD505-2E9C-101B-9397-08002B2CF9AE}" pid="11" name="Slides">
    <vt:i4>1</vt:i4>
  </property>
</Properties>
</file>